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handoutMasterIdLst>
    <p:handoutMasterId r:id="rId7"/>
  </p:handoutMasterIdLst>
  <p:sldIdLst>
    <p:sldId id="285" r:id="rId2"/>
    <p:sldId id="269" r:id="rId3"/>
    <p:sldId id="288" r:id="rId4"/>
    <p:sldId id="289" r:id="rId5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95" autoAdjust="0"/>
    <p:restoredTop sz="94713" autoAdjust="0"/>
  </p:normalViewPr>
  <p:slideViewPr>
    <p:cSldViewPr>
      <p:cViewPr varScale="1">
        <p:scale>
          <a:sx n="83" d="100"/>
          <a:sy n="83" d="100"/>
        </p:scale>
        <p:origin x="-138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5929C3-064B-4E8C-A658-0C6285AEEB24}" type="datetimeFigureOut">
              <a:rPr lang="ro-RO" smtClean="0"/>
              <a:pPr/>
              <a:t>05.12.2017</a:t>
            </a:fld>
            <a:endParaRPr lang="ro-RO"/>
          </a:p>
        </p:txBody>
      </p:sp>
      <p:sp>
        <p:nvSpPr>
          <p:cNvPr id="4" name="Substituent subsol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4BE47-BE2D-43D5-8B97-11C26AE59FCC}" type="slidenum">
              <a:rPr lang="ro-RO" smtClean="0"/>
              <a:pPr/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06F4807-8F73-4408-9956-ABCC7682162C}" type="datetimeFigureOut">
              <a:rPr lang="ro-RO" smtClean="0"/>
              <a:pPr/>
              <a:t>05.12.2017</a:t>
            </a:fld>
            <a:endParaRPr lang="ro-RO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ro-RO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o-R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6A42FC7-B9F2-4DD0-978D-4CDF3AD552CB}" type="slidenum">
              <a:rPr lang="ro-RO" smtClean="0"/>
              <a:pPr/>
              <a:t>‹#›</a:t>
            </a:fld>
            <a:endParaRPr lang="ro-RO"/>
          </a:p>
        </p:txBody>
      </p:sp>
    </p:spTree>
    <p:extLst>
      <p:ext uri="{BB962C8B-B14F-4D97-AF65-F5344CB8AC3E}">
        <p14:creationId xmlns="" xmlns:p14="http://schemas.microsoft.com/office/powerpoint/2010/main" val="31670500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9E7B2AD-34D6-4093-8772-DC8079B6D005}" type="datetimeFigureOut">
              <a:rPr lang="en-US" smtClean="0"/>
              <a:pPr/>
              <a:t>12/5/2017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E923D44-A265-4C35-B3D9-34A1C005FE0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o-RO" sz="4000" dirty="0" smtClean="0"/>
          </a:p>
          <a:p>
            <a:pPr algn="ctr">
              <a:buNone/>
            </a:pPr>
            <a:r>
              <a:rPr lang="ro-RO" sz="4400" b="1" dirty="0" smtClean="0">
                <a:latin typeface="Trebuchet MS" pitchFamily="34" charset="0"/>
              </a:rPr>
              <a:t>Norme de conduită </a:t>
            </a:r>
            <a:br>
              <a:rPr lang="ro-RO" sz="4400" b="1" dirty="0" smtClean="0">
                <a:latin typeface="Trebuchet MS" pitchFamily="34" charset="0"/>
              </a:rPr>
            </a:br>
            <a:r>
              <a:rPr lang="ro-RO" sz="4400" b="1" dirty="0" smtClean="0">
                <a:latin typeface="Trebuchet MS" pitchFamily="34" charset="0"/>
              </a:rPr>
              <a:t>privind </a:t>
            </a:r>
            <a:r>
              <a:rPr lang="ro-RO" sz="4400" b="1" dirty="0" err="1" smtClean="0">
                <a:latin typeface="Trebuchet MS" pitchFamily="34" charset="0"/>
              </a:rPr>
              <a:t>dizabilitatea</a:t>
            </a:r>
            <a:r>
              <a:rPr lang="en-US" sz="4400" b="1" dirty="0" smtClean="0">
                <a:latin typeface="Trebuchet MS" pitchFamily="34" charset="0"/>
              </a:rPr>
              <a:t> </a:t>
            </a:r>
            <a:endParaRPr lang="ro-RO" sz="4400" b="1" dirty="0" smtClean="0">
              <a:latin typeface="Trebuchet MS" pitchFamily="34" charset="0"/>
            </a:endParaRPr>
          </a:p>
          <a:p>
            <a:pPr algn="ctr">
              <a:buNone/>
            </a:pPr>
            <a:endParaRPr lang="ro-RO" sz="4400" b="1" i="1" dirty="0" smtClean="0">
              <a:latin typeface="Trebuchet MS" pitchFamily="34" charset="0"/>
            </a:endParaRPr>
          </a:p>
          <a:p>
            <a:pPr algn="ctr">
              <a:buNone/>
            </a:pPr>
            <a:r>
              <a:rPr lang="en-US" sz="3200" dirty="0" err="1" smtClean="0">
                <a:latin typeface="Trebuchet MS" pitchFamily="34" charset="0"/>
              </a:rPr>
              <a:t>Ce</a:t>
            </a:r>
            <a:r>
              <a:rPr lang="en-US" sz="3200" dirty="0" smtClean="0">
                <a:latin typeface="Trebuchet MS" pitchFamily="34" charset="0"/>
              </a:rPr>
              <a:t> </a:t>
            </a:r>
            <a:r>
              <a:rPr lang="en-US" sz="3200" dirty="0" err="1" smtClean="0">
                <a:latin typeface="Trebuchet MS" pitchFamily="34" charset="0"/>
              </a:rPr>
              <a:t>fac</a:t>
            </a:r>
            <a:r>
              <a:rPr lang="en-US" sz="3200" dirty="0" smtClean="0">
                <a:latin typeface="Trebuchet MS" pitchFamily="34" charset="0"/>
              </a:rPr>
              <a:t> </a:t>
            </a:r>
            <a:r>
              <a:rPr lang="en-US" sz="3200" dirty="0" err="1" smtClean="0">
                <a:latin typeface="Trebuchet MS" pitchFamily="34" charset="0"/>
              </a:rPr>
              <a:t>atunci</a:t>
            </a:r>
            <a:r>
              <a:rPr lang="en-US" sz="3200" dirty="0" smtClean="0">
                <a:latin typeface="Trebuchet MS" pitchFamily="34" charset="0"/>
              </a:rPr>
              <a:t> c</a:t>
            </a:r>
            <a:r>
              <a:rPr lang="ro-RO" sz="3200" dirty="0" err="1" smtClean="0">
                <a:latin typeface="Trebuchet MS" pitchFamily="34" charset="0"/>
              </a:rPr>
              <a:t>ând</a:t>
            </a:r>
            <a:r>
              <a:rPr lang="ro-RO" sz="3200" dirty="0" smtClean="0">
                <a:latin typeface="Trebuchet MS" pitchFamily="34" charset="0"/>
              </a:rPr>
              <a:t> întâlnesc o persoană care are o </a:t>
            </a:r>
            <a:r>
              <a:rPr lang="ro-RO" sz="3200" dirty="0" err="1" smtClean="0">
                <a:latin typeface="Trebuchet MS" pitchFamily="34" charset="0"/>
              </a:rPr>
              <a:t>dizabilitate</a:t>
            </a:r>
            <a:r>
              <a:rPr lang="ro-RO" sz="3200" dirty="0" smtClean="0">
                <a:latin typeface="Trebuchet MS" pitchFamily="34" charset="0"/>
              </a:rPr>
              <a:t>?</a:t>
            </a:r>
            <a:endParaRPr lang="en-US" sz="3200" dirty="0" smtClean="0">
              <a:latin typeface="Trebuchet MS" pitchFamily="34" charset="0"/>
            </a:endParaRPr>
          </a:p>
          <a:p>
            <a:pPr algn="ctr">
              <a:buNone/>
            </a:pPr>
            <a:endParaRPr lang="ro-RO" sz="4400" b="1" i="1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Cum </a:t>
            </a:r>
            <a:r>
              <a:rPr lang="en-US" sz="2800" dirty="0" err="1" smtClean="0">
                <a:solidFill>
                  <a:schemeClr val="tx1"/>
                </a:solidFill>
                <a:latin typeface="Lucida Sans" pitchFamily="34" charset="0"/>
              </a:rPr>
              <a:t>este</a:t>
            </a:r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Lucida Sans" pitchFamily="34" charset="0"/>
              </a:rPr>
              <a:t>corect</a:t>
            </a:r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?</a:t>
            </a:r>
            <a:endParaRPr lang="en-US" sz="2600" dirty="0">
              <a:latin typeface="Trebuchet MS" pitchFamily="34" charset="0"/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ts val="2640"/>
              </a:lnSpc>
            </a:pPr>
            <a:endParaRPr lang="en-US" sz="2200" dirty="0" smtClean="0">
              <a:latin typeface="Trebuchet MS" pitchFamily="34" charset="0"/>
            </a:endParaRPr>
          </a:p>
          <a:p>
            <a:r>
              <a:rPr lang="ro-RO" sz="2400" dirty="0" smtClean="0"/>
              <a:t>Limbaj pozitiv - transmite putere și acesta este un lucru extrem de important de reținut atunci când comunicăm cu sau despre persoanele cu </a:t>
            </a:r>
            <a:r>
              <a:rPr lang="ro-RO" sz="2400" dirty="0" err="1" smtClean="0"/>
              <a:t>dizabilități</a:t>
            </a:r>
            <a:r>
              <a:rPr lang="ro-RO" sz="2400" dirty="0" smtClean="0"/>
              <a:t>. 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ro-RO" sz="2400" dirty="0" smtClean="0"/>
              <a:t>Folosiţi </a:t>
            </a:r>
            <a:r>
              <a:rPr lang="ro-RO" sz="2400" dirty="0" smtClean="0"/>
              <a:t>mai întâi</a:t>
            </a:r>
            <a:r>
              <a:rPr lang="en-US" sz="2400" dirty="0" smtClean="0"/>
              <a:t> </a:t>
            </a:r>
            <a:r>
              <a:rPr lang="ro-RO" sz="2400" dirty="0" smtClean="0"/>
              <a:t>cuvântul </a:t>
            </a:r>
            <a:r>
              <a:rPr lang="en-US" sz="2400" dirty="0" smtClean="0"/>
              <a:t>“</a:t>
            </a:r>
            <a:r>
              <a:rPr lang="ro-RO" sz="2400" dirty="0" smtClean="0"/>
              <a:t>persoană</a:t>
            </a:r>
            <a:r>
              <a:rPr lang="en-US" sz="2400" dirty="0" smtClean="0"/>
              <a:t>”</a:t>
            </a:r>
            <a:r>
              <a:rPr lang="ro-RO" sz="2400" dirty="0" smtClean="0"/>
              <a:t> – accentul se pune pe individ, nu pe </a:t>
            </a:r>
            <a:r>
              <a:rPr lang="ro-RO" sz="2400" dirty="0" err="1" smtClean="0"/>
              <a:t>dizabilitate</a:t>
            </a:r>
            <a:r>
              <a:rPr lang="ro-RO" sz="2400" dirty="0" smtClean="0"/>
              <a:t> ca o caracteristică a persoanei.</a:t>
            </a:r>
          </a:p>
        </p:txBody>
      </p:sp>
    </p:spTree>
    <p:extLst>
      <p:ext uri="{BB962C8B-B14F-4D97-AF65-F5344CB8AC3E}">
        <p14:creationId xmlns="" xmlns:p14="http://schemas.microsoft.com/office/powerpoint/2010/main" val="19055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Cum </a:t>
            </a:r>
            <a:r>
              <a:rPr lang="en-US" sz="2800" dirty="0" err="1" smtClean="0">
                <a:solidFill>
                  <a:schemeClr val="tx1"/>
                </a:solidFill>
                <a:latin typeface="Lucida Sans" pitchFamily="34" charset="0"/>
              </a:rPr>
              <a:t>este</a:t>
            </a:r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Lucida Sans" pitchFamily="34" charset="0"/>
              </a:rPr>
              <a:t>corect</a:t>
            </a:r>
            <a:r>
              <a:rPr lang="en-US" sz="2800" dirty="0" smtClean="0">
                <a:solidFill>
                  <a:schemeClr val="tx1"/>
                </a:solidFill>
                <a:latin typeface="Lucida Sans" pitchFamily="34" charset="0"/>
              </a:rPr>
              <a:t>?</a:t>
            </a:r>
            <a:endParaRPr lang="ro-RO" sz="2800" dirty="0">
              <a:latin typeface="Trebuchet MS" pitchFamily="34" charset="0"/>
            </a:endParaRPr>
          </a:p>
        </p:txBody>
      </p:sp>
      <p:graphicFrame>
        <p:nvGraphicFramePr>
          <p:cNvPr id="5" name="Group 23"/>
          <p:cNvGraphicFramePr>
            <a:graphicFrameLocks noGrp="1"/>
          </p:cNvGraphicFramePr>
          <p:nvPr/>
        </p:nvGraphicFramePr>
        <p:xfrm>
          <a:off x="228600" y="1509713"/>
          <a:ext cx="8763000" cy="4303439"/>
        </p:xfrm>
        <a:graphic>
          <a:graphicData uri="http://schemas.openxmlformats.org/drawingml/2006/table">
            <a:tbl>
              <a:tblPr/>
              <a:tblGrid>
                <a:gridCol w="4381500"/>
                <a:gridCol w="4381500"/>
              </a:tblGrid>
              <a:tr h="5969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Persoană </a:t>
                      </a: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cu </a:t>
                      </a:r>
                      <a:r>
                        <a:rPr lang="ro-RO" sz="2200" dirty="0" err="1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dizabilitate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Handicapat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Persoană cu </a:t>
                      </a:r>
                      <a:r>
                        <a:rPr kumimoji="0" lang="ro-RO" sz="2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dizabilitate</a:t>
                      </a: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 intelectuală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Retardaţii, dereglaţii mental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3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Persoană </a:t>
                      </a: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care are o </a:t>
                      </a:r>
                      <a:r>
                        <a:rPr lang="ro-RO" sz="2200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boală psihică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Nebun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Persoană nevăzătoare</a:t>
                      </a:r>
                      <a:r>
                        <a:rPr kumimoji="0" lang="en-US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Orbii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6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Persoană cu hipoacuzie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Surzii, surdo-muţii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,</a:t>
                      </a:r>
                      <a:r>
                        <a:rPr kumimoji="0" lang="ro-RO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muţii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322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Persoană </a:t>
                      </a: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cu </a:t>
                      </a:r>
                      <a:r>
                        <a:rPr lang="ro-RO" sz="2200" dirty="0" err="1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dizabilitate</a:t>
                      </a: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o-RO" sz="2200" dirty="0" smtClean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fizică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o-RO" sz="2200" dirty="0">
                          <a:solidFill>
                            <a:srgbClr val="000000"/>
                          </a:solidFill>
                          <a:latin typeface="Trebuchet MS" pitchFamily="34" charset="0"/>
                          <a:ea typeface="Times New Roman"/>
                          <a:cs typeface="Times New Roman"/>
                        </a:rPr>
                        <a:t>Infirm, olog, diform</a:t>
                      </a:r>
                      <a:endParaRPr lang="ro-RO" sz="2200" dirty="0">
                        <a:latin typeface="Trebuchet MS" pitchFamily="34" charset="0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Persoană care foloseşte un scaun cu rotile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o-RO" sz="2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Imobilizat în scaunul cu rotile</a:t>
                      </a:r>
                      <a:endParaRPr kumimoji="0" lang="en-US" sz="2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rebuchet MS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conținut 1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4586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</a:rPr>
              <a:t>Regulă generală</a:t>
            </a:r>
            <a:r>
              <a:rPr lang="en-US" sz="2000" dirty="0" smtClean="0">
                <a:latin typeface="Trebuchet MS" pitchFamily="34" charset="0"/>
              </a:rPr>
              <a:t>: respect </a:t>
            </a:r>
            <a:r>
              <a:rPr lang="ro-RO" sz="2000" dirty="0" smtClean="0">
                <a:latin typeface="Trebuchet MS" pitchFamily="34" charset="0"/>
              </a:rPr>
              <a:t>şi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ro-RO" sz="2000" dirty="0" smtClean="0">
                <a:latin typeface="Trebuchet MS" pitchFamily="34" charset="0"/>
              </a:rPr>
              <a:t>politeţe</a:t>
            </a:r>
            <a:endParaRPr lang="en-US" sz="2000" dirty="0" smtClean="0">
              <a:latin typeface="Trebuchet MS" pitchFamily="34" charset="0"/>
            </a:endParaRPr>
          </a:p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</a:rPr>
              <a:t>Când faceţi cunoştinţă, este politicos să oferiţi să daţi mâna cu persoana respectivă</a:t>
            </a:r>
            <a:endParaRPr lang="en-US" sz="2000" dirty="0" smtClean="0">
              <a:latin typeface="Trebuchet MS" pitchFamily="34" charset="0"/>
            </a:endParaRPr>
          </a:p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</a:rPr>
              <a:t>Puteţi să vă oferiţi ajutorul dar aşteptaţi ca persoana în cauză să accepte oferta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ro-RO" sz="2000" dirty="0" smtClean="0">
                <a:latin typeface="Trebuchet MS" pitchFamily="34" charset="0"/>
              </a:rPr>
              <a:t>şi să vă dea instrucţiuni</a:t>
            </a:r>
            <a:endParaRPr lang="en-US" sz="2000" dirty="0" smtClean="0">
              <a:latin typeface="Trebuchet MS" pitchFamily="34" charset="0"/>
            </a:endParaRPr>
          </a:p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</a:rPr>
              <a:t>Trataţi-i pe adulţi drept adulţi; adresaţi-vă pe numele mic </a:t>
            </a:r>
            <a:r>
              <a:rPr lang="ro-RO" sz="2000" dirty="0" smtClean="0">
                <a:latin typeface="Trebuchet MS" pitchFamily="34" charset="0"/>
                <a:cs typeface="Times New Roman" pitchFamily="18" charset="0"/>
              </a:rPr>
              <a:t>doar </a:t>
            </a:r>
            <a:r>
              <a:rPr lang="ro-RO" sz="2000" dirty="0" smtClean="0">
                <a:latin typeface="Trebuchet MS" pitchFamily="34" charset="0"/>
              </a:rPr>
              <a:t>dacă</a:t>
            </a:r>
            <a:r>
              <a:rPr lang="ro-RO" sz="2000" dirty="0" smtClean="0">
                <a:latin typeface="Trebuchet MS" pitchFamily="34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rebuchet MS" pitchFamily="34" charset="0"/>
                <a:cs typeface="Times New Roman" pitchFamily="18" charset="0"/>
              </a:rPr>
              <a:t>acea</a:t>
            </a:r>
            <a:r>
              <a:rPr lang="ro-RO" sz="2000" dirty="0" smtClean="0">
                <a:latin typeface="Trebuchet MS" pitchFamily="34" charset="0"/>
                <a:cs typeface="Times New Roman" pitchFamily="18" charset="0"/>
              </a:rPr>
              <a:t>stă familiaritate este extinsă la toate persoanele de faţă</a:t>
            </a:r>
          </a:p>
          <a:p>
            <a:r>
              <a:rPr lang="ro-RO" sz="2000" dirty="0" smtClean="0">
                <a:latin typeface="Trebuchet MS" pitchFamily="34" charset="0"/>
              </a:rPr>
              <a:t>Este în regulă să folosiţi expresii uzuale ca 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ro-RO" sz="2000" dirty="0" smtClean="0">
                <a:latin typeface="Trebuchet MS" pitchFamily="34" charset="0"/>
              </a:rPr>
              <a:t>„ne mai vedem” sau „ai auzit de...?”</a:t>
            </a:r>
            <a:r>
              <a:rPr lang="en-US" sz="2000" dirty="0" smtClean="0">
                <a:latin typeface="Trebuchet MS" pitchFamily="34" charset="0"/>
              </a:rPr>
              <a:t> </a:t>
            </a:r>
            <a:r>
              <a:rPr lang="ro-RO" sz="2000" dirty="0" smtClean="0">
                <a:latin typeface="Trebuchet MS" pitchFamily="34" charset="0"/>
              </a:rPr>
              <a:t>care au legătură cu </a:t>
            </a:r>
            <a:r>
              <a:rPr lang="ro-RO" sz="2000" dirty="0" err="1" smtClean="0">
                <a:latin typeface="Trebuchet MS" pitchFamily="34" charset="0"/>
              </a:rPr>
              <a:t>dizabilitatea</a:t>
            </a:r>
            <a:r>
              <a:rPr lang="ro-RO" sz="2000" dirty="0" smtClean="0">
                <a:latin typeface="Trebuchet MS" pitchFamily="34" charset="0"/>
              </a:rPr>
              <a:t> unei persoane.</a:t>
            </a:r>
          </a:p>
          <a:p>
            <a:r>
              <a:rPr lang="ro-RO" sz="2000" dirty="0" smtClean="0">
                <a:latin typeface="Trebuchet MS" pitchFamily="34" charset="0"/>
              </a:rPr>
              <a:t>Puneţi întrebări când nu sunteţi sigur de ceea ce trebuie să faceţi</a:t>
            </a:r>
            <a:endParaRPr lang="en-US" sz="2000" dirty="0" smtClean="0">
              <a:latin typeface="Trebuchet MS" pitchFamily="34" charset="0"/>
            </a:endParaRPr>
          </a:p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  <a:cs typeface="Times New Roman" pitchFamily="18" charset="0"/>
              </a:rPr>
              <a:t>Adresaţi-vă persoanei în cauză atunci când vă apropiaţi de ea</a:t>
            </a:r>
            <a:endParaRPr lang="en-US" sz="2000" dirty="0" smtClean="0">
              <a:latin typeface="Trebuchet MS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ro-RO" sz="2000" dirty="0" smtClean="0">
                <a:latin typeface="Trebuchet MS" pitchFamily="34" charset="0"/>
                <a:cs typeface="Times New Roman" pitchFamily="18" charset="0"/>
              </a:rPr>
              <a:t>Spuneţi clar cine sunteţi; utilizaţi un ton normal al vocii</a:t>
            </a:r>
            <a:r>
              <a:rPr lang="en-US" sz="2000" dirty="0" smtClean="0">
                <a:latin typeface="Trebuchet MS" pitchFamily="34" charset="0"/>
                <a:cs typeface="Times New Roman" pitchFamily="18" charset="0"/>
              </a:rPr>
              <a:t> </a:t>
            </a:r>
            <a:endParaRPr lang="ro-RO" sz="2000" dirty="0" smtClean="0">
              <a:latin typeface="Trebuchet MS" pitchFamily="34" charset="0"/>
              <a:cs typeface="Times New Roman" pitchFamily="18" charset="0"/>
            </a:endParaRPr>
          </a:p>
          <a:p>
            <a:r>
              <a:rPr lang="ro-RO" sz="2000" dirty="0" smtClean="0">
                <a:latin typeface="Verdana" pitchFamily="34" charset="0"/>
                <a:cs typeface="Times New Roman" pitchFamily="18" charset="0"/>
              </a:rPr>
              <a:t>Nu atingeţi şi nu distrageţi niciodată atenţia unui câine ghid </a:t>
            </a:r>
            <a:r>
              <a:rPr lang="ro-RO" sz="2000" dirty="0" smtClean="0">
                <a:latin typeface="Lucida Sans" pitchFamily="34" charset="0"/>
                <a:cs typeface="Times New Roman" pitchFamily="18" charset="0"/>
              </a:rPr>
              <a:t>î</a:t>
            </a:r>
            <a:r>
              <a:rPr lang="ro-RO" sz="2000" dirty="0" smtClean="0">
                <a:latin typeface="Verdana" pitchFamily="34" charset="0"/>
                <a:cs typeface="Times New Roman" pitchFamily="18" charset="0"/>
              </a:rPr>
              <a:t>nainte de a cere permisiunea proprietarului</a:t>
            </a:r>
            <a:r>
              <a:rPr lang="en-US" sz="2000" dirty="0" smtClean="0">
                <a:latin typeface="Verdana" pitchFamily="34" charset="0"/>
                <a:cs typeface="Times New Roman" pitchFamily="18" charset="0"/>
              </a:rPr>
              <a:t>. </a:t>
            </a:r>
          </a:p>
          <a:p>
            <a:r>
              <a:rPr lang="ro-RO" sz="2000" dirty="0" smtClean="0">
                <a:latin typeface="Verdana" pitchFamily="34" charset="0"/>
                <a:cs typeface="Times New Roman" pitchFamily="18" charset="0"/>
              </a:rPr>
              <a:t>Anunţaţi persoana cu care discutaţi atunci când vă pregătiţi să plecaţi</a:t>
            </a:r>
            <a:r>
              <a:rPr lang="en-US" sz="2000" dirty="0" smtClean="0">
                <a:latin typeface="Verdana" pitchFamily="34" charset="0"/>
                <a:cs typeface="Times New Roman" pitchFamily="18" charset="0"/>
              </a:rPr>
              <a:t>. </a:t>
            </a:r>
          </a:p>
          <a:p>
            <a:pPr>
              <a:lnSpc>
                <a:spcPct val="90000"/>
              </a:lnSpc>
            </a:pPr>
            <a:endParaRPr lang="en-US" sz="2000" dirty="0" smtClean="0">
              <a:latin typeface="Trebuchet MS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US" sz="2000" dirty="0" smtClean="0">
              <a:latin typeface="Trebuchet MS" pitchFamily="34" charset="0"/>
            </a:endParaRPr>
          </a:p>
          <a:p>
            <a:pPr marL="182563" indent="0">
              <a:buNone/>
            </a:pPr>
            <a:endParaRPr lang="ro-RO" sz="2000" dirty="0" smtClean="0">
              <a:latin typeface="Trebuchet MS" pitchFamily="34" charset="0"/>
            </a:endParaRPr>
          </a:p>
          <a:p>
            <a:pPr>
              <a:buNone/>
            </a:pPr>
            <a:endParaRPr lang="ro-RO" sz="2000" dirty="0">
              <a:latin typeface="Trebuchet MS" pitchFamily="34" charset="0"/>
            </a:endParaRPr>
          </a:p>
        </p:txBody>
      </p:sp>
      <p:sp>
        <p:nvSpPr>
          <p:cNvPr id="3" name="Titlu 2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836712"/>
          </a:xfrm>
        </p:spPr>
        <p:txBody>
          <a:bodyPr>
            <a:normAutofit/>
          </a:bodyPr>
          <a:lstStyle/>
          <a:p>
            <a:pPr algn="ctr"/>
            <a:r>
              <a:rPr lang="ro-RO" sz="2600" dirty="0" smtClean="0">
                <a:latin typeface="Trebuchet MS" pitchFamily="34" charset="0"/>
              </a:rPr>
              <a:t>Acțiuni</a:t>
            </a:r>
            <a:endParaRPr lang="ro-RO" sz="2600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718</TotalTime>
  <Words>261</Words>
  <Application>Microsoft Office PowerPoint</Application>
  <PresentationFormat>Expunere pe ecran (4:3)</PresentationFormat>
  <Paragraphs>37</Paragraphs>
  <Slides>4</Slides>
  <Notes>0</Notes>
  <HiddenSlides>0</HiddenSlides>
  <MMClips>0</MMClips>
  <ScaleCrop>false</ScaleCrop>
  <HeadingPairs>
    <vt:vector size="4" baseType="variant">
      <vt:variant>
        <vt:lpstr>Temă</vt:lpstr>
      </vt:variant>
      <vt:variant>
        <vt:i4>1</vt:i4>
      </vt:variant>
      <vt:variant>
        <vt:lpstr>Titluri diapozitive</vt:lpstr>
      </vt:variant>
      <vt:variant>
        <vt:i4>4</vt:i4>
      </vt:variant>
    </vt:vector>
  </HeadingPairs>
  <TitlesOfParts>
    <vt:vector size="5" baseType="lpstr">
      <vt:lpstr>Concourse</vt:lpstr>
      <vt:lpstr>Diapozitivul 1</vt:lpstr>
      <vt:lpstr>Cum este corect?</vt:lpstr>
      <vt:lpstr>Cum este corect?</vt:lpstr>
      <vt:lpstr>Acțiuni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la dezinstituționalizare la intergrare în comunitate</dc:title>
  <dc:creator>Gabriela Dima</dc:creator>
  <cp:lastModifiedBy>Elena Filip</cp:lastModifiedBy>
  <cp:revision>111</cp:revision>
  <cp:lastPrinted>2016-11-23T22:24:06Z</cp:lastPrinted>
  <dcterms:created xsi:type="dcterms:W3CDTF">2016-07-13T12:00:01Z</dcterms:created>
  <dcterms:modified xsi:type="dcterms:W3CDTF">2017-12-05T06:25:51Z</dcterms:modified>
</cp:coreProperties>
</file>