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85" r:id="rId2"/>
    <p:sldId id="269" r:id="rId3"/>
    <p:sldId id="288" r:id="rId4"/>
    <p:sldId id="289" r:id="rId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95" autoAdjust="0"/>
    <p:restoredTop sz="94713" autoAdjust="0"/>
  </p:normalViewPr>
  <p:slideViewPr>
    <p:cSldViewPr>
      <p:cViewPr varScale="1">
        <p:scale>
          <a:sx n="83" d="100"/>
          <a:sy n="83" d="100"/>
        </p:scale>
        <p:origin x="893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ante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Substituent dată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5929C3-064B-4E8C-A658-0C6285AEEB24}" type="datetimeFigureOut">
              <a:rPr lang="ro-RO" smtClean="0"/>
              <a:pPr/>
              <a:t>05.12.2017</a:t>
            </a:fld>
            <a:endParaRPr lang="ro-RO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F4BE47-BE2D-43D5-8B97-11C26AE59FCC}" type="slidenum">
              <a:rPr lang="ro-RO" smtClean="0"/>
              <a:pPr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06F4807-8F73-4408-9956-ABCC7682162C}" type="datetimeFigureOut">
              <a:rPr lang="ro-RO" smtClean="0"/>
              <a:pPr/>
              <a:t>05.12.2017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6A42FC7-B9F2-4DD0-978D-4CDF3AD552CB}" type="slidenum">
              <a:rPr lang="ro-RO" smtClean="0"/>
              <a:pPr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1670500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9E7B2AD-34D6-4093-8772-DC8079B6D005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7B2AD-34D6-4093-8772-DC8079B6D005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69E7B2AD-34D6-4093-8772-DC8079B6D005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9E7B2AD-34D6-4093-8772-DC8079B6D005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9E7B2AD-34D6-4093-8772-DC8079B6D005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conținut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o-RO" sz="4000" dirty="0" smtClean="0"/>
          </a:p>
          <a:p>
            <a:pPr algn="ctr">
              <a:buNone/>
            </a:pPr>
            <a:endParaRPr lang="ro-RO" sz="4400" b="1" dirty="0" smtClean="0">
              <a:latin typeface="Trebuchet MS" pitchFamily="34" charset="0"/>
            </a:endParaRPr>
          </a:p>
          <a:p>
            <a:pPr algn="ctr">
              <a:buNone/>
            </a:pPr>
            <a:r>
              <a:rPr lang="ro-RO" sz="4400" b="1" dirty="0" smtClean="0">
                <a:latin typeface="Consolas" panose="020B0609020204030204" pitchFamily="49" charset="0"/>
              </a:rPr>
              <a:t>Școala incluzivă</a:t>
            </a:r>
            <a:endParaRPr lang="ro-RO" sz="4400" b="1" i="1" dirty="0" smtClean="0">
              <a:latin typeface="Consolas" panose="020B0609020204030204" pitchFamily="49" charset="0"/>
            </a:endParaRPr>
          </a:p>
          <a:p>
            <a:pPr algn="ctr">
              <a:buNone/>
            </a:pPr>
            <a:endParaRPr lang="ro-RO" sz="4400" b="1" i="1" dirty="0">
              <a:latin typeface="Trebuchet MS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539552" y="188640"/>
            <a:ext cx="8064896" cy="5472608"/>
          </a:xfrm>
        </p:spPr>
        <p:txBody>
          <a:bodyPr>
            <a:noAutofit/>
          </a:bodyPr>
          <a:lstStyle/>
          <a:p>
            <a:pPr marL="109728" indent="0">
              <a:buNone/>
            </a:pPr>
            <a:endParaRPr lang="ro-RO" sz="1600" dirty="0" smtClean="0">
              <a:latin typeface="Consolas" panose="020B0609020204030204" pitchFamily="49" charset="0"/>
            </a:endParaRPr>
          </a:p>
          <a:p>
            <a:pPr marL="109728" indent="0">
              <a:buNone/>
            </a:pPr>
            <a:r>
              <a:rPr lang="ro-RO" sz="1600" dirty="0" smtClean="0">
                <a:latin typeface="Consolas" panose="020B0609020204030204" pitchFamily="49" charset="0"/>
              </a:rPr>
              <a:t>În </a:t>
            </a:r>
            <a:r>
              <a:rPr lang="en-US" sz="1600" dirty="0" err="1" smtClean="0">
                <a:latin typeface="Consolas" panose="020B0609020204030204" pitchFamily="49" charset="0"/>
              </a:rPr>
              <a:t>Convenția</a:t>
            </a:r>
            <a:r>
              <a:rPr lang="en-US" sz="1600" dirty="0" smtClean="0">
                <a:latin typeface="Consolas" panose="020B0609020204030204" pitchFamily="49" charset="0"/>
              </a:rPr>
              <a:t> </a:t>
            </a:r>
            <a:r>
              <a:rPr lang="en-US" sz="1600" dirty="0">
                <a:latin typeface="Consolas" panose="020B0609020204030204" pitchFamily="49" charset="0"/>
              </a:rPr>
              <a:t>ONU </a:t>
            </a:r>
            <a:r>
              <a:rPr lang="en-US" sz="1600" dirty="0" err="1">
                <a:latin typeface="Consolas" panose="020B0609020204030204" pitchFamily="49" charset="0"/>
              </a:rPr>
              <a:t>privind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ro-RO" sz="1600" dirty="0" smtClean="0">
                <a:latin typeface="Consolas" panose="020B0609020204030204" pitchFamily="49" charset="0"/>
              </a:rPr>
              <a:t>d</a:t>
            </a:r>
            <a:r>
              <a:rPr lang="en-US" sz="1600" dirty="0" err="1" smtClean="0">
                <a:latin typeface="Consolas" panose="020B0609020204030204" pitchFamily="49" charset="0"/>
              </a:rPr>
              <a:t>repturile</a:t>
            </a:r>
            <a:r>
              <a:rPr lang="en-US" sz="1600" dirty="0" smtClean="0">
                <a:latin typeface="Consolas" panose="020B0609020204030204" pitchFamily="49" charset="0"/>
              </a:rPr>
              <a:t> </a:t>
            </a:r>
            <a:r>
              <a:rPr lang="ro-RO" sz="1600" dirty="0" smtClean="0">
                <a:latin typeface="Consolas" panose="020B0609020204030204" pitchFamily="49" charset="0"/>
              </a:rPr>
              <a:t>p</a:t>
            </a:r>
            <a:r>
              <a:rPr lang="en-US" sz="1600" dirty="0" err="1" smtClean="0">
                <a:latin typeface="Consolas" panose="020B0609020204030204" pitchFamily="49" charset="0"/>
              </a:rPr>
              <a:t>ersoanelor</a:t>
            </a:r>
            <a:r>
              <a:rPr lang="en-US" sz="1600" dirty="0" smtClean="0">
                <a:latin typeface="Consolas" panose="020B0609020204030204" pitchFamily="49" charset="0"/>
              </a:rPr>
              <a:t> </a:t>
            </a:r>
            <a:r>
              <a:rPr lang="en-US" sz="1600" dirty="0">
                <a:latin typeface="Consolas" panose="020B0609020204030204" pitchFamily="49" charset="0"/>
              </a:rPr>
              <a:t>cu </a:t>
            </a:r>
            <a:r>
              <a:rPr lang="ro-RO" sz="1600" dirty="0" smtClean="0">
                <a:latin typeface="Consolas" panose="020B0609020204030204" pitchFamily="49" charset="0"/>
              </a:rPr>
              <a:t>d</a:t>
            </a:r>
            <a:r>
              <a:rPr lang="en-US" sz="1600" dirty="0" err="1" smtClean="0">
                <a:latin typeface="Consolas" panose="020B0609020204030204" pitchFamily="49" charset="0"/>
              </a:rPr>
              <a:t>izabilități</a:t>
            </a:r>
            <a:r>
              <a:rPr lang="en-US" sz="1600" dirty="0">
                <a:latin typeface="Consolas" panose="020B0609020204030204" pitchFamily="49" charset="0"/>
              </a:rPr>
              <a:t>, </a:t>
            </a:r>
            <a:r>
              <a:rPr lang="en-US" sz="1600" dirty="0" err="1">
                <a:latin typeface="Consolas" panose="020B0609020204030204" pitchFamily="49" charset="0"/>
              </a:rPr>
              <a:t>ratificată</a:t>
            </a:r>
            <a:r>
              <a:rPr lang="en-US" sz="1600" dirty="0">
                <a:latin typeface="Consolas" panose="020B0609020204030204" pitchFamily="49" charset="0"/>
              </a:rPr>
              <a:t> de </a:t>
            </a:r>
            <a:r>
              <a:rPr lang="ro-RO" sz="1600" dirty="0" smtClean="0">
                <a:latin typeface="Consolas" panose="020B0609020204030204" pitchFamily="49" charset="0"/>
              </a:rPr>
              <a:t>România </a:t>
            </a:r>
            <a:r>
              <a:rPr lang="en-US" sz="1600" dirty="0" err="1">
                <a:latin typeface="Consolas" panose="020B0609020204030204" pitchFamily="49" charset="0"/>
              </a:rPr>
              <a:t>există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ținte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specifice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asumate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 smtClean="0">
                <a:latin typeface="Consolas" panose="020B0609020204030204" pitchFamily="49" charset="0"/>
              </a:rPr>
              <a:t>și</a:t>
            </a:r>
            <a:r>
              <a:rPr lang="en-US" sz="1600" dirty="0" smtClean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în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ceea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ce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privește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educația</a:t>
            </a:r>
            <a:r>
              <a:rPr lang="en-US" sz="1600" dirty="0">
                <a:latin typeface="Consolas" panose="020B0609020204030204" pitchFamily="49" charset="0"/>
              </a:rPr>
              <a:t>: </a:t>
            </a:r>
            <a:endParaRPr lang="ro-RO" sz="1600" dirty="0" smtClean="0">
              <a:latin typeface="Consolas" panose="020B0609020204030204" pitchFamily="49" charset="0"/>
            </a:endParaRPr>
          </a:p>
          <a:p>
            <a:pPr marL="109728" indent="0">
              <a:buNone/>
            </a:pPr>
            <a:endParaRPr lang="ro-RO" sz="1600" dirty="0">
              <a:latin typeface="Consolas" panose="020B0609020204030204" pitchFamily="49" charset="0"/>
            </a:endParaRPr>
          </a:p>
          <a:p>
            <a:r>
              <a:rPr lang="en-US" sz="1600" dirty="0">
                <a:latin typeface="Consolas" panose="020B0609020204030204" pitchFamily="49" charset="0"/>
              </a:rPr>
              <a:t>“1. </a:t>
            </a:r>
            <a:r>
              <a:rPr lang="en-US" sz="1600" dirty="0" err="1">
                <a:latin typeface="Consolas" panose="020B0609020204030204" pitchFamily="49" charset="0"/>
              </a:rPr>
              <a:t>Statele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părți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recunosc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dreptul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persoanelor</a:t>
            </a:r>
            <a:r>
              <a:rPr lang="en-US" sz="1600" dirty="0">
                <a:latin typeface="Consolas" panose="020B0609020204030204" pitchFamily="49" charset="0"/>
              </a:rPr>
              <a:t> cu </a:t>
            </a:r>
            <a:r>
              <a:rPr lang="en-US" sz="1600" dirty="0" err="1">
                <a:latin typeface="Consolas" panose="020B0609020204030204" pitchFamily="49" charset="0"/>
              </a:rPr>
              <a:t>dizabilități</a:t>
            </a:r>
            <a:r>
              <a:rPr lang="en-US" sz="1600" dirty="0">
                <a:latin typeface="Consolas" panose="020B0609020204030204" pitchFamily="49" charset="0"/>
              </a:rPr>
              <a:t> la </a:t>
            </a:r>
            <a:r>
              <a:rPr lang="en-US" sz="1600" dirty="0" err="1">
                <a:latin typeface="Consolas" panose="020B0609020204030204" pitchFamily="49" charset="0"/>
              </a:rPr>
              <a:t>educație</a:t>
            </a:r>
            <a:r>
              <a:rPr lang="en-US" sz="1600" dirty="0">
                <a:latin typeface="Consolas" panose="020B0609020204030204" pitchFamily="49" charset="0"/>
              </a:rPr>
              <a:t>. </a:t>
            </a:r>
            <a:r>
              <a:rPr lang="en-US" sz="1600" dirty="0" err="1">
                <a:latin typeface="Consolas" panose="020B0609020204030204" pitchFamily="49" charset="0"/>
              </a:rPr>
              <a:t>În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vederea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realizării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acestui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drept</a:t>
            </a:r>
            <a:r>
              <a:rPr lang="en-US" sz="1600" dirty="0">
                <a:latin typeface="Consolas" panose="020B0609020204030204" pitchFamily="49" charset="0"/>
              </a:rPr>
              <a:t>, </a:t>
            </a:r>
            <a:r>
              <a:rPr lang="en-US" sz="1600" dirty="0" err="1">
                <a:latin typeface="Consolas" panose="020B0609020204030204" pitchFamily="49" charset="0"/>
              </a:rPr>
              <a:t>fără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discriminare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și</a:t>
            </a:r>
            <a:r>
              <a:rPr lang="en-US" sz="1600" dirty="0">
                <a:latin typeface="Consolas" panose="020B0609020204030204" pitchFamily="49" charset="0"/>
              </a:rPr>
              <a:t> cu </a:t>
            </a:r>
            <a:r>
              <a:rPr lang="en-US" sz="1600" dirty="0" err="1">
                <a:latin typeface="Consolas" panose="020B0609020204030204" pitchFamily="49" charset="0"/>
              </a:rPr>
              <a:t>respectarea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prinicpiului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egalității</a:t>
            </a:r>
            <a:r>
              <a:rPr lang="en-US" sz="1600" dirty="0">
                <a:latin typeface="Consolas" panose="020B0609020204030204" pitchFamily="49" charset="0"/>
              </a:rPr>
              <a:t> de </a:t>
            </a:r>
            <a:r>
              <a:rPr lang="en-US" sz="1600" dirty="0" err="1">
                <a:latin typeface="Consolas" panose="020B0609020204030204" pitchFamily="49" charset="0"/>
              </a:rPr>
              <a:t>șanse</a:t>
            </a:r>
            <a:r>
              <a:rPr lang="en-US" sz="1600" dirty="0">
                <a:latin typeface="Consolas" panose="020B0609020204030204" pitchFamily="49" charset="0"/>
              </a:rPr>
              <a:t>, </a:t>
            </a:r>
            <a:r>
              <a:rPr lang="en-US" sz="1600" dirty="0" err="1">
                <a:latin typeface="Consolas" panose="020B0609020204030204" pitchFamily="49" charset="0"/>
              </a:rPr>
              <a:t>Statele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Părți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vor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asigura</a:t>
            </a:r>
            <a:r>
              <a:rPr lang="en-US" sz="1600" dirty="0">
                <a:latin typeface="Consolas" panose="020B0609020204030204" pitchFamily="49" charset="0"/>
              </a:rPr>
              <a:t> un </a:t>
            </a:r>
            <a:r>
              <a:rPr lang="en-US" sz="1600" b="1" dirty="0" err="1">
                <a:latin typeface="Consolas" panose="020B0609020204030204" pitchFamily="49" charset="0"/>
              </a:rPr>
              <a:t>sistem</a:t>
            </a:r>
            <a:r>
              <a:rPr lang="en-US" sz="1600" b="1" dirty="0">
                <a:latin typeface="Consolas" panose="020B0609020204030204" pitchFamily="49" charset="0"/>
              </a:rPr>
              <a:t> </a:t>
            </a:r>
            <a:r>
              <a:rPr lang="en-US" sz="1600" b="1" dirty="0" err="1">
                <a:latin typeface="Consolas" panose="020B0609020204030204" pitchFamily="49" charset="0"/>
              </a:rPr>
              <a:t>educațional</a:t>
            </a:r>
            <a:r>
              <a:rPr lang="en-US" sz="1600" b="1" dirty="0">
                <a:latin typeface="Consolas" panose="020B0609020204030204" pitchFamily="49" charset="0"/>
              </a:rPr>
              <a:t> </a:t>
            </a:r>
            <a:r>
              <a:rPr lang="en-US" sz="1600" b="1" dirty="0" err="1">
                <a:latin typeface="Consolas" panose="020B0609020204030204" pitchFamily="49" charset="0"/>
              </a:rPr>
              <a:t>incluziv</a:t>
            </a:r>
            <a:r>
              <a:rPr lang="en-US" sz="1600" dirty="0">
                <a:latin typeface="Consolas" panose="020B0609020204030204" pitchFamily="49" charset="0"/>
              </a:rPr>
              <a:t> la </a:t>
            </a:r>
            <a:r>
              <a:rPr lang="en-US" sz="1600" dirty="0" err="1">
                <a:latin typeface="Consolas" panose="020B0609020204030204" pitchFamily="49" charset="0"/>
              </a:rPr>
              <a:t>toate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nivelurile</a:t>
            </a:r>
            <a:r>
              <a:rPr lang="en-US" sz="1600" dirty="0">
                <a:latin typeface="Consolas" panose="020B0609020204030204" pitchFamily="49" charset="0"/>
              </a:rPr>
              <a:t>, </a:t>
            </a:r>
            <a:r>
              <a:rPr lang="en-US" sz="1600" dirty="0" err="1">
                <a:latin typeface="Consolas" panose="020B0609020204030204" pitchFamily="49" charset="0"/>
              </a:rPr>
              <a:t>precum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și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formarea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continuă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smtClean="0">
                <a:latin typeface="Consolas" panose="020B0609020204030204" pitchFamily="49" charset="0"/>
              </a:rPr>
              <a:t>[...]</a:t>
            </a:r>
            <a:endParaRPr lang="ro-RO" sz="1600" dirty="0" smtClean="0">
              <a:latin typeface="Consolas" panose="020B0609020204030204" pitchFamily="49" charset="0"/>
            </a:endParaRPr>
          </a:p>
          <a:p>
            <a:pPr marL="109728" indent="0">
              <a:buNone/>
            </a:pPr>
            <a:endParaRPr lang="ro-RO" sz="1600" dirty="0">
              <a:latin typeface="Consolas" panose="020B0609020204030204" pitchFamily="49" charset="0"/>
            </a:endParaRPr>
          </a:p>
          <a:p>
            <a:r>
              <a:rPr lang="en-US" sz="1600" dirty="0">
                <a:latin typeface="Consolas" panose="020B0609020204030204" pitchFamily="49" charset="0"/>
              </a:rPr>
              <a:t>2. </a:t>
            </a:r>
            <a:r>
              <a:rPr lang="en-US" sz="1600" dirty="0" err="1">
                <a:latin typeface="Consolas" panose="020B0609020204030204" pitchFamily="49" charset="0"/>
              </a:rPr>
              <a:t>În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îndeplinirea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acestui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drept</a:t>
            </a:r>
            <a:r>
              <a:rPr lang="en-US" sz="1600" dirty="0">
                <a:latin typeface="Consolas" panose="020B0609020204030204" pitchFamily="49" charset="0"/>
              </a:rPr>
              <a:t>, </a:t>
            </a:r>
            <a:r>
              <a:rPr lang="en-US" sz="1600" dirty="0" err="1">
                <a:latin typeface="Consolas" panose="020B0609020204030204" pitchFamily="49" charset="0"/>
              </a:rPr>
              <a:t>Statele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Părți</a:t>
            </a:r>
            <a:r>
              <a:rPr lang="en-US" sz="1600" dirty="0">
                <a:latin typeface="Consolas" panose="020B0609020204030204" pitchFamily="49" charset="0"/>
              </a:rPr>
              <a:t> se </a:t>
            </a:r>
            <a:r>
              <a:rPr lang="en-US" sz="1600" dirty="0" err="1">
                <a:latin typeface="Consolas" panose="020B0609020204030204" pitchFamily="49" charset="0"/>
              </a:rPr>
              <a:t>vor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asigura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că</a:t>
            </a:r>
            <a:r>
              <a:rPr lang="en-US" sz="1600" dirty="0">
                <a:latin typeface="Consolas" panose="020B0609020204030204" pitchFamily="49" charset="0"/>
              </a:rPr>
              <a:t>: </a:t>
            </a:r>
            <a:endParaRPr lang="ro-RO" sz="1600" dirty="0" smtClean="0">
              <a:latin typeface="Consolas" panose="020B0609020204030204" pitchFamily="49" charset="0"/>
            </a:endParaRPr>
          </a:p>
          <a:p>
            <a:pPr marL="109728" indent="0">
              <a:buNone/>
            </a:pPr>
            <a:endParaRPr lang="ro-RO" sz="1600" dirty="0" smtClean="0">
              <a:latin typeface="Consolas" panose="020B0609020204030204" pitchFamily="49" charset="0"/>
            </a:endParaRPr>
          </a:p>
          <a:p>
            <a:pPr marL="109728" indent="0">
              <a:buNone/>
            </a:pPr>
            <a:r>
              <a:rPr lang="en-US" sz="1600" dirty="0" smtClean="0">
                <a:latin typeface="Consolas" panose="020B0609020204030204" pitchFamily="49" charset="0"/>
              </a:rPr>
              <a:t>a.  </a:t>
            </a:r>
            <a:r>
              <a:rPr lang="en-US" sz="1600" dirty="0" err="1">
                <a:latin typeface="Consolas" panose="020B0609020204030204" pitchFamily="49" charset="0"/>
              </a:rPr>
              <a:t>Persoanele</a:t>
            </a:r>
            <a:r>
              <a:rPr lang="en-US" sz="1600" dirty="0">
                <a:latin typeface="Consolas" panose="020B0609020204030204" pitchFamily="49" charset="0"/>
              </a:rPr>
              <a:t> cu </a:t>
            </a:r>
            <a:r>
              <a:rPr lang="en-US" sz="1600" dirty="0" err="1">
                <a:latin typeface="Consolas" panose="020B0609020204030204" pitchFamily="49" charset="0"/>
              </a:rPr>
              <a:t>dizabilități</a:t>
            </a:r>
            <a:r>
              <a:rPr lang="en-US" sz="1600" dirty="0">
                <a:latin typeface="Consolas" panose="020B0609020204030204" pitchFamily="49" charset="0"/>
              </a:rPr>
              <a:t> nu </a:t>
            </a:r>
            <a:r>
              <a:rPr lang="en-US" sz="1600" dirty="0" err="1">
                <a:latin typeface="Consolas" panose="020B0609020204030204" pitchFamily="49" charset="0"/>
              </a:rPr>
              <a:t>sunt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excluse</a:t>
            </a:r>
            <a:r>
              <a:rPr lang="en-US" sz="1600" dirty="0">
                <a:latin typeface="Consolas" panose="020B0609020204030204" pitchFamily="49" charset="0"/>
              </a:rPr>
              <a:t> din </a:t>
            </a:r>
            <a:r>
              <a:rPr lang="en-US" sz="1600" dirty="0" err="1">
                <a:latin typeface="Consolas" panose="020B0609020204030204" pitchFamily="49" charset="0"/>
              </a:rPr>
              <a:t>sistemul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educațional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pe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criterii</a:t>
            </a:r>
            <a:r>
              <a:rPr lang="en-US" sz="1600" dirty="0">
                <a:latin typeface="Consolas" panose="020B0609020204030204" pitchFamily="49" charset="0"/>
              </a:rPr>
              <a:t> de </a:t>
            </a:r>
            <a:r>
              <a:rPr lang="en-US" sz="1600" dirty="0" err="1">
                <a:latin typeface="Consolas" panose="020B0609020204030204" pitchFamily="49" charset="0"/>
              </a:rPr>
              <a:t>dizabilitate</a:t>
            </a:r>
            <a:r>
              <a:rPr lang="en-US" sz="1600" dirty="0">
                <a:latin typeface="Consolas" panose="020B0609020204030204" pitchFamily="49" charset="0"/>
              </a:rPr>
              <a:t>, </a:t>
            </a:r>
            <a:r>
              <a:rPr lang="en-US" sz="1600" dirty="0" err="1">
                <a:latin typeface="Consolas" panose="020B0609020204030204" pitchFamily="49" charset="0"/>
              </a:rPr>
              <a:t>iar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copiii</a:t>
            </a:r>
            <a:r>
              <a:rPr lang="en-US" sz="1600" dirty="0">
                <a:latin typeface="Consolas" panose="020B0609020204030204" pitchFamily="49" charset="0"/>
              </a:rPr>
              <a:t> cu </a:t>
            </a:r>
            <a:r>
              <a:rPr lang="en-US" sz="1600" dirty="0" err="1">
                <a:latin typeface="Consolas" panose="020B0609020204030204" pitchFamily="49" charset="0"/>
              </a:rPr>
              <a:t>dizabilități</a:t>
            </a:r>
            <a:r>
              <a:rPr lang="en-US" sz="1600" dirty="0">
                <a:latin typeface="Consolas" panose="020B0609020204030204" pitchFamily="49" charset="0"/>
              </a:rPr>
              <a:t> nu </a:t>
            </a:r>
            <a:r>
              <a:rPr lang="en-US" sz="1600" dirty="0" err="1">
                <a:latin typeface="Consolas" panose="020B0609020204030204" pitchFamily="49" charset="0"/>
              </a:rPr>
              <a:t>sunt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excluși</a:t>
            </a:r>
            <a:r>
              <a:rPr lang="en-US" sz="1600" dirty="0">
                <a:latin typeface="Consolas" panose="020B0609020204030204" pitchFamily="49" charset="0"/>
              </a:rPr>
              <a:t> din </a:t>
            </a:r>
            <a:r>
              <a:rPr lang="en-US" sz="1600" dirty="0" err="1">
                <a:latin typeface="Consolas" panose="020B0609020204030204" pitchFamily="49" charset="0"/>
              </a:rPr>
              <a:t>învățământul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primar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gratuit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și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obligatoriu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sau</a:t>
            </a:r>
            <a:r>
              <a:rPr lang="en-US" sz="1600" dirty="0">
                <a:latin typeface="Consolas" panose="020B0609020204030204" pitchFamily="49" charset="0"/>
              </a:rPr>
              <a:t> din </a:t>
            </a:r>
            <a:r>
              <a:rPr lang="en-US" sz="1600" dirty="0" err="1">
                <a:latin typeface="Consolas" panose="020B0609020204030204" pitchFamily="49" charset="0"/>
              </a:rPr>
              <a:t>învățământul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secundar</a:t>
            </a:r>
            <a:r>
              <a:rPr lang="en-US" sz="1600" dirty="0">
                <a:latin typeface="Consolas" panose="020B0609020204030204" pitchFamily="49" charset="0"/>
              </a:rPr>
              <a:t> din </a:t>
            </a:r>
            <a:r>
              <a:rPr lang="en-US" sz="1600" dirty="0" err="1">
                <a:latin typeface="Consolas" panose="020B0609020204030204" pitchFamily="49" charset="0"/>
              </a:rPr>
              <a:t>cauza</a:t>
            </a:r>
            <a:r>
              <a:rPr lang="en-US" sz="1600" dirty="0">
                <a:latin typeface="Consolas" panose="020B0609020204030204" pitchFamily="49" charset="0"/>
              </a:rPr>
              <a:t> </a:t>
            </a:r>
            <a:r>
              <a:rPr lang="en-US" sz="1600" dirty="0" err="1">
                <a:latin typeface="Consolas" panose="020B0609020204030204" pitchFamily="49" charset="0"/>
              </a:rPr>
              <a:t>dizabilității</a:t>
            </a:r>
            <a:r>
              <a:rPr lang="en-US" sz="1600" dirty="0">
                <a:latin typeface="Consolas" panose="020B0609020204030204" pitchFamily="49" charset="0"/>
              </a:rPr>
              <a:t>;</a:t>
            </a:r>
            <a:endParaRPr lang="ro-RO" sz="1600" dirty="0">
              <a:latin typeface="Consolas" panose="020B0609020204030204" pitchFamily="49" charset="0"/>
            </a:endParaRPr>
          </a:p>
          <a:p>
            <a:pPr marL="109728" indent="0">
              <a:buNone/>
            </a:pPr>
            <a:r>
              <a:rPr lang="ro-RO" sz="1600" dirty="0">
                <a:latin typeface="Consolas" panose="020B0609020204030204" pitchFamily="49" charset="0"/>
              </a:rPr>
              <a:t> </a:t>
            </a:r>
          </a:p>
          <a:p>
            <a:endParaRPr lang="ro-RO" sz="1600" dirty="0" smtClean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5543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reptunghi 1"/>
          <p:cNvSpPr/>
          <p:nvPr/>
        </p:nvSpPr>
        <p:spPr>
          <a:xfrm>
            <a:off x="611560" y="1556792"/>
            <a:ext cx="83529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o-RO" dirty="0" smtClean="0">
                <a:latin typeface="Consolas" panose="020B0609020204030204" pitchFamily="49" charset="0"/>
              </a:rPr>
              <a:t>b. </a:t>
            </a:r>
            <a:r>
              <a:rPr lang="en-US" dirty="0" err="1" smtClean="0">
                <a:latin typeface="Consolas" panose="020B0609020204030204" pitchFamily="49" charset="0"/>
              </a:rPr>
              <a:t>Persoanele</a:t>
            </a:r>
            <a:r>
              <a:rPr lang="en-US" dirty="0" smtClean="0">
                <a:latin typeface="Consolas" panose="020B0609020204030204" pitchFamily="49" charset="0"/>
              </a:rPr>
              <a:t> </a:t>
            </a:r>
            <a:r>
              <a:rPr lang="en-US" dirty="0">
                <a:latin typeface="Consolas" panose="020B0609020204030204" pitchFamily="49" charset="0"/>
              </a:rPr>
              <a:t>cu </a:t>
            </a:r>
            <a:r>
              <a:rPr lang="en-US" dirty="0" err="1">
                <a:latin typeface="Consolas" panose="020B0609020204030204" pitchFamily="49" charset="0"/>
              </a:rPr>
              <a:t>dizabilități</a:t>
            </a:r>
            <a:r>
              <a:rPr lang="en-US" dirty="0">
                <a:latin typeface="Consolas" panose="020B0609020204030204" pitchFamily="49" charset="0"/>
              </a:rPr>
              <a:t> au </a:t>
            </a:r>
            <a:r>
              <a:rPr lang="en-US" dirty="0" err="1">
                <a:latin typeface="Consolas" panose="020B0609020204030204" pitchFamily="49" charset="0"/>
              </a:rPr>
              <a:t>acces</a:t>
            </a:r>
            <a:r>
              <a:rPr lang="en-US" dirty="0">
                <a:latin typeface="Consolas" panose="020B0609020204030204" pitchFamily="49" charset="0"/>
              </a:rPr>
              <a:t> la </a:t>
            </a:r>
            <a:r>
              <a:rPr lang="en-US" dirty="0" err="1">
                <a:latin typeface="Consolas" panose="020B0609020204030204" pitchFamily="49" charset="0"/>
              </a:rPr>
              <a:t>învățământ</a:t>
            </a:r>
            <a:r>
              <a:rPr lang="en-US" dirty="0">
                <a:latin typeface="Consolas" panose="020B0609020204030204" pitchFamily="49" charset="0"/>
              </a:rPr>
              <a:t> </a:t>
            </a:r>
            <a:r>
              <a:rPr lang="en-US" dirty="0" err="1">
                <a:latin typeface="Consolas" panose="020B0609020204030204" pitchFamily="49" charset="0"/>
              </a:rPr>
              <a:t>primar</a:t>
            </a:r>
            <a:r>
              <a:rPr lang="en-US" dirty="0">
                <a:latin typeface="Consolas" panose="020B0609020204030204" pitchFamily="49" charset="0"/>
              </a:rPr>
              <a:t> </a:t>
            </a:r>
            <a:r>
              <a:rPr lang="en-US" dirty="0" err="1">
                <a:latin typeface="Consolas" panose="020B0609020204030204" pitchFamily="49" charset="0"/>
              </a:rPr>
              <a:t>incluziv</a:t>
            </a:r>
            <a:r>
              <a:rPr lang="en-US" dirty="0">
                <a:latin typeface="Consolas" panose="020B0609020204030204" pitchFamily="49" charset="0"/>
              </a:rPr>
              <a:t>, de </a:t>
            </a:r>
            <a:r>
              <a:rPr lang="en-US" dirty="0" err="1">
                <a:latin typeface="Consolas" panose="020B0609020204030204" pitchFamily="49" charset="0"/>
              </a:rPr>
              <a:t>calitate</a:t>
            </a:r>
            <a:r>
              <a:rPr lang="en-US" dirty="0">
                <a:latin typeface="Consolas" panose="020B0609020204030204" pitchFamily="49" charset="0"/>
              </a:rPr>
              <a:t> </a:t>
            </a:r>
            <a:r>
              <a:rPr lang="en-US" dirty="0" err="1">
                <a:latin typeface="Consolas" panose="020B0609020204030204" pitchFamily="49" charset="0"/>
              </a:rPr>
              <a:t>și</a:t>
            </a:r>
            <a:r>
              <a:rPr lang="en-US" dirty="0">
                <a:latin typeface="Consolas" panose="020B0609020204030204" pitchFamily="49" charset="0"/>
              </a:rPr>
              <a:t> </a:t>
            </a:r>
            <a:r>
              <a:rPr lang="en-US" dirty="0" err="1">
                <a:latin typeface="Consolas" panose="020B0609020204030204" pitchFamily="49" charset="0"/>
              </a:rPr>
              <a:t>gratuit</a:t>
            </a:r>
            <a:r>
              <a:rPr lang="en-US" dirty="0">
                <a:latin typeface="Consolas" panose="020B0609020204030204" pitchFamily="49" charset="0"/>
              </a:rPr>
              <a:t> </a:t>
            </a:r>
            <a:r>
              <a:rPr lang="en-US" dirty="0" err="1">
                <a:latin typeface="Consolas" panose="020B0609020204030204" pitchFamily="49" charset="0"/>
              </a:rPr>
              <a:t>și</a:t>
            </a:r>
            <a:r>
              <a:rPr lang="en-US" dirty="0">
                <a:latin typeface="Consolas" panose="020B0609020204030204" pitchFamily="49" charset="0"/>
              </a:rPr>
              <a:t> la </a:t>
            </a:r>
            <a:r>
              <a:rPr lang="en-US" dirty="0" err="1">
                <a:latin typeface="Consolas" panose="020B0609020204030204" pitchFamily="49" charset="0"/>
              </a:rPr>
              <a:t>învățământ</a:t>
            </a:r>
            <a:r>
              <a:rPr lang="en-US" dirty="0">
                <a:latin typeface="Consolas" panose="020B0609020204030204" pitchFamily="49" charset="0"/>
              </a:rPr>
              <a:t> </a:t>
            </a:r>
            <a:r>
              <a:rPr lang="en-US" dirty="0" err="1">
                <a:latin typeface="Consolas" panose="020B0609020204030204" pitchFamily="49" charset="0"/>
              </a:rPr>
              <a:t>secundar</a:t>
            </a:r>
            <a:r>
              <a:rPr lang="en-US" dirty="0">
                <a:latin typeface="Consolas" panose="020B0609020204030204" pitchFamily="49" charset="0"/>
              </a:rPr>
              <a:t>, </a:t>
            </a:r>
            <a:r>
              <a:rPr lang="en-US" dirty="0" err="1">
                <a:latin typeface="Consolas" panose="020B0609020204030204" pitchFamily="49" charset="0"/>
              </a:rPr>
              <a:t>în</a:t>
            </a:r>
            <a:r>
              <a:rPr lang="en-US" dirty="0">
                <a:latin typeface="Consolas" panose="020B0609020204030204" pitchFamily="49" charset="0"/>
              </a:rPr>
              <a:t> </a:t>
            </a:r>
            <a:r>
              <a:rPr lang="en-US" dirty="0" err="1">
                <a:latin typeface="Consolas" panose="020B0609020204030204" pitchFamily="49" charset="0"/>
              </a:rPr>
              <a:t>condiții</a:t>
            </a:r>
            <a:r>
              <a:rPr lang="en-US" dirty="0">
                <a:latin typeface="Consolas" panose="020B0609020204030204" pitchFamily="49" charset="0"/>
              </a:rPr>
              <a:t> de </a:t>
            </a:r>
            <a:r>
              <a:rPr lang="en-US" dirty="0" err="1">
                <a:latin typeface="Consolas" panose="020B0609020204030204" pitchFamily="49" charset="0"/>
              </a:rPr>
              <a:t>egalitate</a:t>
            </a:r>
            <a:r>
              <a:rPr lang="en-US" dirty="0">
                <a:latin typeface="Consolas" panose="020B0609020204030204" pitchFamily="49" charset="0"/>
              </a:rPr>
              <a:t> cu </a:t>
            </a:r>
            <a:r>
              <a:rPr lang="en-US" dirty="0" err="1">
                <a:latin typeface="Consolas" panose="020B0609020204030204" pitchFamily="49" charset="0"/>
              </a:rPr>
              <a:t>ceilalți</a:t>
            </a:r>
            <a:r>
              <a:rPr lang="en-US" dirty="0">
                <a:latin typeface="Consolas" panose="020B0609020204030204" pitchFamily="49" charset="0"/>
              </a:rPr>
              <a:t>, </a:t>
            </a:r>
            <a:r>
              <a:rPr lang="en-US" dirty="0" err="1">
                <a:latin typeface="Consolas" panose="020B0609020204030204" pitchFamily="49" charset="0"/>
              </a:rPr>
              <a:t>în</a:t>
            </a:r>
            <a:r>
              <a:rPr lang="en-US" dirty="0">
                <a:latin typeface="Consolas" panose="020B0609020204030204" pitchFamily="49" charset="0"/>
              </a:rPr>
              <a:t> </a:t>
            </a:r>
            <a:r>
              <a:rPr lang="en-US" dirty="0" err="1">
                <a:latin typeface="Consolas" panose="020B0609020204030204" pitchFamily="49" charset="0"/>
              </a:rPr>
              <a:t>comunitățile</a:t>
            </a:r>
            <a:r>
              <a:rPr lang="en-US" dirty="0">
                <a:latin typeface="Consolas" panose="020B0609020204030204" pitchFamily="49" charset="0"/>
              </a:rPr>
              <a:t> </a:t>
            </a:r>
            <a:r>
              <a:rPr lang="en-US" dirty="0" err="1">
                <a:latin typeface="Consolas" panose="020B0609020204030204" pitchFamily="49" charset="0"/>
              </a:rPr>
              <a:t>în</a:t>
            </a:r>
            <a:r>
              <a:rPr lang="en-US" dirty="0">
                <a:latin typeface="Consolas" panose="020B0609020204030204" pitchFamily="49" charset="0"/>
              </a:rPr>
              <a:t> care </a:t>
            </a:r>
            <a:r>
              <a:rPr lang="en-US" dirty="0" err="1">
                <a:latin typeface="Consolas" panose="020B0609020204030204" pitchFamily="49" charset="0"/>
              </a:rPr>
              <a:t>trăiesc</a:t>
            </a:r>
            <a:r>
              <a:rPr lang="en-US" dirty="0">
                <a:latin typeface="Consolas" panose="020B0609020204030204" pitchFamily="49" charset="0"/>
              </a:rPr>
              <a:t>;</a:t>
            </a:r>
            <a:endParaRPr lang="ro-RO" dirty="0">
              <a:latin typeface="Consolas" panose="020B0609020204030204" pitchFamily="49" charset="0"/>
            </a:endParaRPr>
          </a:p>
          <a:p>
            <a:pPr lvl="0"/>
            <a:r>
              <a:rPr lang="ro-RO" dirty="0" smtClean="0">
                <a:latin typeface="Consolas" panose="020B0609020204030204" pitchFamily="49" charset="0"/>
              </a:rPr>
              <a:t>c. </a:t>
            </a:r>
            <a:r>
              <a:rPr lang="en-US" dirty="0" smtClean="0">
                <a:latin typeface="Consolas" panose="020B0609020204030204" pitchFamily="49" charset="0"/>
              </a:rPr>
              <a:t>Se </a:t>
            </a:r>
            <a:r>
              <a:rPr lang="en-US" dirty="0" err="1">
                <a:latin typeface="Consolas" panose="020B0609020204030204" pitchFamily="49" charset="0"/>
              </a:rPr>
              <a:t>asigură</a:t>
            </a:r>
            <a:r>
              <a:rPr lang="en-US" dirty="0">
                <a:latin typeface="Consolas" panose="020B0609020204030204" pitchFamily="49" charset="0"/>
              </a:rPr>
              <a:t> </a:t>
            </a:r>
            <a:r>
              <a:rPr lang="en-US" dirty="0" err="1">
                <a:latin typeface="Consolas" panose="020B0609020204030204" pitchFamily="49" charset="0"/>
              </a:rPr>
              <a:t>adaptarea</a:t>
            </a:r>
            <a:r>
              <a:rPr lang="en-US" dirty="0">
                <a:latin typeface="Consolas" panose="020B0609020204030204" pitchFamily="49" charset="0"/>
              </a:rPr>
              <a:t> </a:t>
            </a:r>
            <a:r>
              <a:rPr lang="en-US" dirty="0" err="1">
                <a:latin typeface="Consolas" panose="020B0609020204030204" pitchFamily="49" charset="0"/>
              </a:rPr>
              <a:t>rezonabilă</a:t>
            </a:r>
            <a:r>
              <a:rPr lang="en-US" dirty="0">
                <a:latin typeface="Consolas" panose="020B0609020204030204" pitchFamily="49" charset="0"/>
              </a:rPr>
              <a:t> a </a:t>
            </a:r>
            <a:r>
              <a:rPr lang="en-US" dirty="0" err="1">
                <a:latin typeface="Consolas" panose="020B0609020204030204" pitchFamily="49" charset="0"/>
              </a:rPr>
              <a:t>condițiilor</a:t>
            </a:r>
            <a:r>
              <a:rPr lang="en-US" dirty="0">
                <a:latin typeface="Consolas" panose="020B0609020204030204" pitchFamily="49" charset="0"/>
              </a:rPr>
              <a:t> la </a:t>
            </a:r>
            <a:r>
              <a:rPr lang="en-US" dirty="0" err="1">
                <a:latin typeface="Consolas" panose="020B0609020204030204" pitchFamily="49" charset="0"/>
              </a:rPr>
              <a:t>nevoile</a:t>
            </a:r>
            <a:r>
              <a:rPr lang="en-US" dirty="0">
                <a:latin typeface="Consolas" panose="020B0609020204030204" pitchFamily="49" charset="0"/>
              </a:rPr>
              <a:t> </a:t>
            </a:r>
            <a:r>
              <a:rPr lang="en-US" dirty="0" err="1">
                <a:latin typeface="Consolas" panose="020B0609020204030204" pitchFamily="49" charset="0"/>
              </a:rPr>
              <a:t>individuale</a:t>
            </a:r>
            <a:r>
              <a:rPr lang="en-US" dirty="0">
                <a:latin typeface="Consolas" panose="020B0609020204030204" pitchFamily="49" charset="0"/>
              </a:rPr>
              <a:t>; </a:t>
            </a:r>
            <a:endParaRPr lang="ro-RO" dirty="0">
              <a:latin typeface="Consolas" panose="020B0609020204030204" pitchFamily="49" charset="0"/>
            </a:endParaRPr>
          </a:p>
          <a:p>
            <a:pPr lvl="0"/>
            <a:r>
              <a:rPr lang="ro-RO" dirty="0" smtClean="0">
                <a:latin typeface="Consolas" panose="020B0609020204030204" pitchFamily="49" charset="0"/>
              </a:rPr>
              <a:t>d.</a:t>
            </a:r>
            <a:r>
              <a:rPr lang="en-US" dirty="0" smtClean="0">
                <a:latin typeface="Consolas" panose="020B0609020204030204" pitchFamily="49" charset="0"/>
              </a:rPr>
              <a:t> </a:t>
            </a:r>
            <a:r>
              <a:rPr lang="en-US" dirty="0" err="1">
                <a:latin typeface="Consolas" panose="020B0609020204030204" pitchFamily="49" charset="0"/>
              </a:rPr>
              <a:t>Persoanele</a:t>
            </a:r>
            <a:r>
              <a:rPr lang="en-US" dirty="0">
                <a:latin typeface="Consolas" panose="020B0609020204030204" pitchFamily="49" charset="0"/>
              </a:rPr>
              <a:t> cu </a:t>
            </a:r>
            <a:r>
              <a:rPr lang="en-US" dirty="0" err="1">
                <a:latin typeface="Consolas" panose="020B0609020204030204" pitchFamily="49" charset="0"/>
              </a:rPr>
              <a:t>dizabilități</a:t>
            </a:r>
            <a:r>
              <a:rPr lang="en-US" dirty="0">
                <a:latin typeface="Consolas" panose="020B0609020204030204" pitchFamily="49" charset="0"/>
              </a:rPr>
              <a:t> </a:t>
            </a:r>
            <a:r>
              <a:rPr lang="en-US" dirty="0" err="1">
                <a:latin typeface="Consolas" panose="020B0609020204030204" pitchFamily="49" charset="0"/>
              </a:rPr>
              <a:t>primesc</a:t>
            </a:r>
            <a:r>
              <a:rPr lang="en-US" dirty="0">
                <a:latin typeface="Consolas" panose="020B0609020204030204" pitchFamily="49" charset="0"/>
              </a:rPr>
              <a:t> </a:t>
            </a:r>
            <a:r>
              <a:rPr lang="en-US" dirty="0" err="1">
                <a:latin typeface="Consolas" panose="020B0609020204030204" pitchFamily="49" charset="0"/>
              </a:rPr>
              <a:t>sprijinul</a:t>
            </a:r>
            <a:r>
              <a:rPr lang="en-US" dirty="0">
                <a:latin typeface="Consolas" panose="020B0609020204030204" pitchFamily="49" charset="0"/>
              </a:rPr>
              <a:t> </a:t>
            </a:r>
            <a:r>
              <a:rPr lang="en-US" dirty="0" err="1">
                <a:latin typeface="Consolas" panose="020B0609020204030204" pitchFamily="49" charset="0"/>
              </a:rPr>
              <a:t>necesar</a:t>
            </a:r>
            <a:r>
              <a:rPr lang="en-US" dirty="0">
                <a:latin typeface="Consolas" panose="020B0609020204030204" pitchFamily="49" charset="0"/>
              </a:rPr>
              <a:t>, </a:t>
            </a:r>
            <a:r>
              <a:rPr lang="en-US" dirty="0" err="1">
                <a:latin typeface="Consolas" panose="020B0609020204030204" pitchFamily="49" charset="0"/>
              </a:rPr>
              <a:t>în</a:t>
            </a:r>
            <a:r>
              <a:rPr lang="en-US" dirty="0">
                <a:latin typeface="Consolas" panose="020B0609020204030204" pitchFamily="49" charset="0"/>
              </a:rPr>
              <a:t> </a:t>
            </a:r>
            <a:r>
              <a:rPr lang="en-US" dirty="0" err="1">
                <a:latin typeface="Consolas" panose="020B0609020204030204" pitchFamily="49" charset="0"/>
              </a:rPr>
              <a:t>cadrul</a:t>
            </a:r>
            <a:r>
              <a:rPr lang="en-US" dirty="0">
                <a:latin typeface="Consolas" panose="020B0609020204030204" pitchFamily="49" charset="0"/>
              </a:rPr>
              <a:t> </a:t>
            </a:r>
            <a:r>
              <a:rPr lang="en-US" dirty="0" err="1">
                <a:latin typeface="Consolas" panose="020B0609020204030204" pitchFamily="49" charset="0"/>
              </a:rPr>
              <a:t>sistemului</a:t>
            </a:r>
            <a:r>
              <a:rPr lang="en-US" dirty="0">
                <a:latin typeface="Consolas" panose="020B0609020204030204" pitchFamily="49" charset="0"/>
              </a:rPr>
              <a:t> </a:t>
            </a:r>
            <a:r>
              <a:rPr lang="en-US" dirty="0" err="1">
                <a:latin typeface="Consolas" panose="020B0609020204030204" pitchFamily="49" charset="0"/>
              </a:rPr>
              <a:t>educațional</a:t>
            </a:r>
            <a:r>
              <a:rPr lang="en-US" dirty="0">
                <a:latin typeface="Consolas" panose="020B0609020204030204" pitchFamily="49" charset="0"/>
              </a:rPr>
              <a:t>, </a:t>
            </a:r>
            <a:r>
              <a:rPr lang="en-US" dirty="0" err="1">
                <a:latin typeface="Consolas" panose="020B0609020204030204" pitchFamily="49" charset="0"/>
              </a:rPr>
              <a:t>pentru</a:t>
            </a:r>
            <a:r>
              <a:rPr lang="en-US" dirty="0">
                <a:latin typeface="Consolas" panose="020B0609020204030204" pitchFamily="49" charset="0"/>
              </a:rPr>
              <a:t> a li se </a:t>
            </a:r>
            <a:r>
              <a:rPr lang="en-US" dirty="0" err="1">
                <a:latin typeface="Consolas" panose="020B0609020204030204" pitchFamily="49" charset="0"/>
              </a:rPr>
              <a:t>facilita</a:t>
            </a:r>
            <a:r>
              <a:rPr lang="en-US" dirty="0">
                <a:latin typeface="Consolas" panose="020B0609020204030204" pitchFamily="49" charset="0"/>
              </a:rPr>
              <a:t> o </a:t>
            </a:r>
            <a:r>
              <a:rPr lang="en-US" dirty="0" err="1">
                <a:latin typeface="Consolas" panose="020B0609020204030204" pitchFamily="49" charset="0"/>
              </a:rPr>
              <a:t>educație</a:t>
            </a:r>
            <a:r>
              <a:rPr lang="en-US" dirty="0">
                <a:latin typeface="Consolas" panose="020B0609020204030204" pitchFamily="49" charset="0"/>
              </a:rPr>
              <a:t> </a:t>
            </a:r>
            <a:r>
              <a:rPr lang="en-US" dirty="0" err="1">
                <a:latin typeface="Consolas" panose="020B0609020204030204" pitchFamily="49" charset="0"/>
              </a:rPr>
              <a:t>efectivă</a:t>
            </a:r>
            <a:r>
              <a:rPr lang="en-US" dirty="0">
                <a:latin typeface="Consolas" panose="020B0609020204030204" pitchFamily="49" charset="0"/>
              </a:rPr>
              <a:t>; </a:t>
            </a:r>
            <a:endParaRPr lang="ro-RO" dirty="0">
              <a:latin typeface="Consolas" panose="020B0609020204030204" pitchFamily="49" charset="0"/>
            </a:endParaRPr>
          </a:p>
          <a:p>
            <a:pPr lvl="0"/>
            <a:r>
              <a:rPr lang="ro-RO" dirty="0" smtClean="0">
                <a:latin typeface="Consolas" panose="020B0609020204030204" pitchFamily="49" charset="0"/>
              </a:rPr>
              <a:t>e. </a:t>
            </a:r>
            <a:r>
              <a:rPr lang="en-US" dirty="0" smtClean="0">
                <a:latin typeface="Consolas" panose="020B0609020204030204" pitchFamily="49" charset="0"/>
              </a:rPr>
              <a:t>Se </a:t>
            </a:r>
            <a:r>
              <a:rPr lang="en-US" dirty="0" err="1">
                <a:latin typeface="Consolas" panose="020B0609020204030204" pitchFamily="49" charset="0"/>
              </a:rPr>
              <a:t>iau</a:t>
            </a:r>
            <a:r>
              <a:rPr lang="en-US" dirty="0">
                <a:latin typeface="Consolas" panose="020B0609020204030204" pitchFamily="49" charset="0"/>
              </a:rPr>
              <a:t> </a:t>
            </a:r>
            <a:r>
              <a:rPr lang="en-US" dirty="0" err="1">
                <a:latin typeface="Consolas" panose="020B0609020204030204" pitchFamily="49" charset="0"/>
              </a:rPr>
              <a:t>măsuri</a:t>
            </a:r>
            <a:r>
              <a:rPr lang="en-US" dirty="0">
                <a:latin typeface="Consolas" panose="020B0609020204030204" pitchFamily="49" charset="0"/>
              </a:rPr>
              <a:t> </a:t>
            </a:r>
            <a:r>
              <a:rPr lang="en-US" dirty="0" err="1">
                <a:latin typeface="Consolas" panose="020B0609020204030204" pitchFamily="49" charset="0"/>
              </a:rPr>
              <a:t>eficiente</a:t>
            </a:r>
            <a:r>
              <a:rPr lang="en-US" dirty="0">
                <a:latin typeface="Consolas" panose="020B0609020204030204" pitchFamily="49" charset="0"/>
              </a:rPr>
              <a:t> de </a:t>
            </a:r>
            <a:r>
              <a:rPr lang="en-US" dirty="0" err="1">
                <a:latin typeface="Consolas" panose="020B0609020204030204" pitchFamily="49" charset="0"/>
              </a:rPr>
              <a:t>sprijin</a:t>
            </a:r>
            <a:r>
              <a:rPr lang="en-US" dirty="0">
                <a:latin typeface="Consolas" panose="020B0609020204030204" pitchFamily="49" charset="0"/>
              </a:rPr>
              <a:t> </a:t>
            </a:r>
            <a:r>
              <a:rPr lang="en-US" dirty="0" err="1">
                <a:latin typeface="Consolas" panose="020B0609020204030204" pitchFamily="49" charset="0"/>
              </a:rPr>
              <a:t>individualizat</a:t>
            </a:r>
            <a:r>
              <a:rPr lang="en-US" dirty="0">
                <a:latin typeface="Consolas" panose="020B0609020204030204" pitchFamily="49" charset="0"/>
              </a:rPr>
              <a:t> </a:t>
            </a:r>
            <a:r>
              <a:rPr lang="en-US" dirty="0" err="1">
                <a:latin typeface="Consolas" panose="020B0609020204030204" pitchFamily="49" charset="0"/>
              </a:rPr>
              <a:t>în</a:t>
            </a:r>
            <a:r>
              <a:rPr lang="en-US" dirty="0">
                <a:latin typeface="Consolas" panose="020B0609020204030204" pitchFamily="49" charset="0"/>
              </a:rPr>
              <a:t> </a:t>
            </a:r>
            <a:r>
              <a:rPr lang="en-US" dirty="0" err="1">
                <a:latin typeface="Consolas" panose="020B0609020204030204" pitchFamily="49" charset="0"/>
              </a:rPr>
              <a:t>amenajarea</a:t>
            </a:r>
            <a:r>
              <a:rPr lang="en-US" dirty="0">
                <a:latin typeface="Consolas" panose="020B0609020204030204" pitchFamily="49" charset="0"/>
              </a:rPr>
              <a:t> </a:t>
            </a:r>
            <a:r>
              <a:rPr lang="en-US" dirty="0" err="1">
                <a:latin typeface="Consolas" panose="020B0609020204030204" pitchFamily="49" charset="0"/>
              </a:rPr>
              <a:t>mediului</a:t>
            </a:r>
            <a:r>
              <a:rPr lang="en-US" dirty="0">
                <a:latin typeface="Consolas" panose="020B0609020204030204" pitchFamily="49" charset="0"/>
              </a:rPr>
              <a:t> care </a:t>
            </a:r>
            <a:r>
              <a:rPr lang="en-US" dirty="0" err="1">
                <a:latin typeface="Consolas" panose="020B0609020204030204" pitchFamily="49" charset="0"/>
              </a:rPr>
              <a:t>să</a:t>
            </a:r>
            <a:r>
              <a:rPr lang="en-US" dirty="0">
                <a:latin typeface="Consolas" panose="020B0609020204030204" pitchFamily="49" charset="0"/>
              </a:rPr>
              <a:t> </a:t>
            </a:r>
            <a:r>
              <a:rPr lang="en-US" dirty="0" err="1">
                <a:latin typeface="Consolas" panose="020B0609020204030204" pitchFamily="49" charset="0"/>
              </a:rPr>
              <a:t>maximizeze</a:t>
            </a:r>
            <a:r>
              <a:rPr lang="en-US" dirty="0">
                <a:latin typeface="Consolas" panose="020B0609020204030204" pitchFamily="49" charset="0"/>
              </a:rPr>
              <a:t> </a:t>
            </a:r>
            <a:r>
              <a:rPr lang="en-US" dirty="0" err="1">
                <a:latin typeface="Consolas" panose="020B0609020204030204" pitchFamily="49" charset="0"/>
              </a:rPr>
              <a:t>progresul</a:t>
            </a:r>
            <a:r>
              <a:rPr lang="en-US" dirty="0">
                <a:latin typeface="Consolas" panose="020B0609020204030204" pitchFamily="49" charset="0"/>
              </a:rPr>
              <a:t> </a:t>
            </a:r>
            <a:r>
              <a:rPr lang="en-US" dirty="0" err="1">
                <a:latin typeface="Consolas" panose="020B0609020204030204" pitchFamily="49" charset="0"/>
              </a:rPr>
              <a:t>școlar</a:t>
            </a:r>
            <a:r>
              <a:rPr lang="en-US" dirty="0">
                <a:latin typeface="Consolas" panose="020B0609020204030204" pitchFamily="49" charset="0"/>
              </a:rPr>
              <a:t> </a:t>
            </a:r>
            <a:r>
              <a:rPr lang="en-US" dirty="0" err="1">
                <a:latin typeface="Consolas" panose="020B0609020204030204" pitchFamily="49" charset="0"/>
              </a:rPr>
              <a:t>și</a:t>
            </a:r>
            <a:r>
              <a:rPr lang="en-US" dirty="0">
                <a:latin typeface="Consolas" panose="020B0609020204030204" pitchFamily="49" charset="0"/>
              </a:rPr>
              <a:t> </a:t>
            </a:r>
            <a:r>
              <a:rPr lang="en-US" dirty="0" err="1">
                <a:latin typeface="Consolas" panose="020B0609020204030204" pitchFamily="49" charset="0"/>
              </a:rPr>
              <a:t>socializarea</a:t>
            </a:r>
            <a:r>
              <a:rPr lang="en-US" dirty="0">
                <a:latin typeface="Consolas" panose="020B0609020204030204" pitchFamily="49" charset="0"/>
              </a:rPr>
              <a:t> </a:t>
            </a:r>
            <a:r>
              <a:rPr lang="en-US" dirty="0" err="1">
                <a:latin typeface="Consolas" panose="020B0609020204030204" pitchFamily="49" charset="0"/>
              </a:rPr>
              <a:t>în</a:t>
            </a:r>
            <a:r>
              <a:rPr lang="en-US" dirty="0">
                <a:latin typeface="Consolas" panose="020B0609020204030204" pitchFamily="49" charset="0"/>
              </a:rPr>
              <a:t> </a:t>
            </a:r>
            <a:r>
              <a:rPr lang="en-US" dirty="0" err="1">
                <a:latin typeface="Consolas" panose="020B0609020204030204" pitchFamily="49" charset="0"/>
              </a:rPr>
              <a:t>conformitate</a:t>
            </a:r>
            <a:r>
              <a:rPr lang="en-US" dirty="0">
                <a:latin typeface="Consolas" panose="020B0609020204030204" pitchFamily="49" charset="0"/>
              </a:rPr>
              <a:t> cu </a:t>
            </a:r>
            <a:r>
              <a:rPr lang="en-US" dirty="0" err="1">
                <a:latin typeface="Consolas" panose="020B0609020204030204" pitchFamily="49" charset="0"/>
              </a:rPr>
              <a:t>obiectivul</a:t>
            </a:r>
            <a:r>
              <a:rPr lang="en-US" dirty="0">
                <a:latin typeface="Consolas" panose="020B0609020204030204" pitchFamily="49" charset="0"/>
              </a:rPr>
              <a:t> de </a:t>
            </a:r>
            <a:r>
              <a:rPr lang="en-US" dirty="0" err="1">
                <a:latin typeface="Consolas" panose="020B0609020204030204" pitchFamily="49" charset="0"/>
              </a:rPr>
              <a:t>integrare</a:t>
            </a:r>
            <a:r>
              <a:rPr lang="en-US" dirty="0">
                <a:latin typeface="Consolas" panose="020B0609020204030204" pitchFamily="49" charset="0"/>
              </a:rPr>
              <a:t> </a:t>
            </a:r>
            <a:r>
              <a:rPr lang="en-US" dirty="0" err="1">
                <a:latin typeface="Consolas" panose="020B0609020204030204" pitchFamily="49" charset="0"/>
              </a:rPr>
              <a:t>deplină</a:t>
            </a:r>
            <a:r>
              <a:rPr lang="en-US" dirty="0" smtClean="0">
                <a:latin typeface="Consolas" panose="020B0609020204030204" pitchFamily="49" charset="0"/>
              </a:rPr>
              <a:t>”.</a:t>
            </a:r>
            <a:endParaRPr lang="ro-RO" dirty="0">
              <a:latin typeface="Consolas" panose="020B0609020204030204" pitchFamily="49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conținut 1"/>
          <p:cNvSpPr>
            <a:spLocks noGrp="1"/>
          </p:cNvSpPr>
          <p:nvPr>
            <p:ph idx="1"/>
          </p:nvPr>
        </p:nvSpPr>
        <p:spPr>
          <a:xfrm>
            <a:off x="539552" y="764704"/>
            <a:ext cx="8229600" cy="4525963"/>
          </a:xfrm>
        </p:spPr>
        <p:txBody>
          <a:bodyPr>
            <a:noAutofit/>
          </a:bodyPr>
          <a:lstStyle/>
          <a:p>
            <a:r>
              <a:rPr lang="ro-RO" sz="2000" dirty="0" smtClean="0">
                <a:latin typeface="Consolas" panose="020B0609020204030204" pitchFamily="49" charset="0"/>
              </a:rPr>
              <a:t>cea </a:t>
            </a:r>
            <a:r>
              <a:rPr lang="ro-RO" sz="2000" dirty="0">
                <a:latin typeface="Consolas" panose="020B0609020204030204" pitchFamily="49" charset="0"/>
              </a:rPr>
              <a:t>mai mare </a:t>
            </a:r>
            <a:r>
              <a:rPr lang="ro-RO" sz="2000" dirty="0" err="1">
                <a:latin typeface="Consolas" panose="020B0609020204030204" pitchFamily="49" charset="0"/>
              </a:rPr>
              <a:t>reticenţă</a:t>
            </a:r>
            <a:r>
              <a:rPr lang="ro-RO" sz="2000" dirty="0">
                <a:latin typeface="Consolas" panose="020B0609020204030204" pitchFamily="49" charset="0"/>
              </a:rPr>
              <a:t> privind integrarea copiilor cu </a:t>
            </a:r>
            <a:r>
              <a:rPr lang="ro-RO" sz="2000" dirty="0" err="1">
                <a:latin typeface="Consolas" panose="020B0609020204030204" pitchFamily="49" charset="0"/>
              </a:rPr>
              <a:t>dizabilităţi</a:t>
            </a:r>
            <a:r>
              <a:rPr lang="ro-RO" sz="2000" dirty="0">
                <a:latin typeface="Consolas" panose="020B0609020204030204" pitchFamily="49" charset="0"/>
              </a:rPr>
              <a:t> în </a:t>
            </a:r>
            <a:r>
              <a:rPr lang="ro-RO" sz="2000" dirty="0" err="1">
                <a:latin typeface="Consolas" panose="020B0609020204030204" pitchFamily="49" charset="0"/>
              </a:rPr>
              <a:t>şcolile</a:t>
            </a:r>
            <a:r>
              <a:rPr lang="ro-RO" sz="2000" dirty="0">
                <a:latin typeface="Consolas" panose="020B0609020204030204" pitchFamily="49" charset="0"/>
              </a:rPr>
              <a:t> de masă vine din societate</a:t>
            </a:r>
            <a:endParaRPr lang="ro-RO" sz="2000" dirty="0" smtClean="0">
              <a:latin typeface="Consolas" panose="020B0609020204030204" pitchFamily="49" charset="0"/>
            </a:endParaRPr>
          </a:p>
          <a:p>
            <a:r>
              <a:rPr lang="ro-RO" sz="2000" dirty="0" smtClean="0">
                <a:latin typeface="Consolas" panose="020B0609020204030204" pitchFamily="49" charset="0"/>
              </a:rPr>
              <a:t>62 </a:t>
            </a:r>
            <a:r>
              <a:rPr lang="ro-RO" sz="2000" dirty="0">
                <a:latin typeface="Consolas" panose="020B0609020204030204" pitchFamily="49" charset="0"/>
              </a:rPr>
              <a:t>la sută dintre </a:t>
            </a:r>
            <a:r>
              <a:rPr lang="ro-RO" sz="2000" dirty="0" err="1">
                <a:latin typeface="Consolas" panose="020B0609020204030204" pitchFamily="49" charset="0"/>
              </a:rPr>
              <a:t>părinţi</a:t>
            </a:r>
            <a:r>
              <a:rPr lang="ro-RO" sz="2000" dirty="0">
                <a:latin typeface="Consolas" panose="020B0609020204030204" pitchFamily="49" charset="0"/>
              </a:rPr>
              <a:t> </a:t>
            </a:r>
            <a:r>
              <a:rPr lang="ro-RO" sz="2000" dirty="0" smtClean="0">
                <a:latin typeface="Consolas" panose="020B0609020204030204" pitchFamily="49" charset="0"/>
              </a:rPr>
              <a:t>consideră </a:t>
            </a:r>
            <a:r>
              <a:rPr lang="ro-RO" sz="2000" dirty="0">
                <a:latin typeface="Consolas" panose="020B0609020204030204" pitchFamily="49" charset="0"/>
              </a:rPr>
              <a:t>că elevii cu </a:t>
            </a:r>
            <a:r>
              <a:rPr lang="ro-RO" sz="2000" dirty="0" err="1">
                <a:latin typeface="Consolas" panose="020B0609020204030204" pitchFamily="49" charset="0"/>
              </a:rPr>
              <a:t>dizabilităţi</a:t>
            </a:r>
            <a:r>
              <a:rPr lang="ro-RO" sz="2000" dirty="0">
                <a:latin typeface="Consolas" panose="020B0609020204030204" pitchFamily="49" charset="0"/>
              </a:rPr>
              <a:t> ar trebui să meargă în </a:t>
            </a:r>
            <a:r>
              <a:rPr lang="ro-RO" sz="2000" dirty="0" err="1">
                <a:latin typeface="Consolas" panose="020B0609020204030204" pitchFamily="49" charset="0"/>
              </a:rPr>
              <a:t>şcoli</a:t>
            </a:r>
            <a:r>
              <a:rPr lang="ro-RO" sz="2000" dirty="0">
                <a:latin typeface="Consolas" panose="020B0609020204030204" pitchFamily="49" charset="0"/>
              </a:rPr>
              <a:t> speciale, rezultă dintr-o cercetare prezentată, joi, de Institutul pentru Politici Publice (IPP</a:t>
            </a:r>
            <a:r>
              <a:rPr lang="ro-RO" sz="2000" dirty="0" smtClean="0">
                <a:latin typeface="Consolas" panose="020B0609020204030204" pitchFamily="49" charset="0"/>
              </a:rPr>
              <a:t>)</a:t>
            </a:r>
          </a:p>
          <a:p>
            <a:r>
              <a:rPr lang="ro-RO" sz="2000" dirty="0" smtClean="0">
                <a:latin typeface="Consolas" panose="020B0609020204030204" pitchFamily="49" charset="0"/>
              </a:rPr>
              <a:t>potrivit </a:t>
            </a:r>
            <a:r>
              <a:rPr lang="ro-RO" sz="2000" dirty="0">
                <a:latin typeface="Consolas" panose="020B0609020204030204" pitchFamily="49" charset="0"/>
              </a:rPr>
              <a:t>datelor oficiale, în România sunt </a:t>
            </a:r>
            <a:r>
              <a:rPr lang="ro-RO" sz="2000" dirty="0" err="1">
                <a:latin typeface="Consolas" panose="020B0609020204030204" pitchFamily="49" charset="0"/>
              </a:rPr>
              <a:t>înregistraţi</a:t>
            </a:r>
            <a:r>
              <a:rPr lang="ro-RO" sz="2000" dirty="0">
                <a:latin typeface="Consolas" panose="020B0609020204030204" pitchFamily="49" charset="0"/>
              </a:rPr>
              <a:t> 70.647 de copii cu </a:t>
            </a:r>
            <a:r>
              <a:rPr lang="ro-RO" sz="2000" dirty="0" err="1">
                <a:latin typeface="Consolas" panose="020B0609020204030204" pitchFamily="49" charset="0"/>
              </a:rPr>
              <a:t>dizabilităţi</a:t>
            </a:r>
            <a:r>
              <a:rPr lang="ro-RO" sz="2000" dirty="0">
                <a:latin typeface="Consolas" panose="020B0609020204030204" pitchFamily="49" charset="0"/>
              </a:rPr>
              <a:t>, aproximativ 40 la sută dintre ei nefiind </a:t>
            </a:r>
            <a:r>
              <a:rPr lang="ro-RO" sz="2000" dirty="0" err="1">
                <a:latin typeface="Consolas" panose="020B0609020204030204" pitchFamily="49" charset="0"/>
              </a:rPr>
              <a:t>incluşi</a:t>
            </a:r>
            <a:r>
              <a:rPr lang="ro-RO" sz="2000" dirty="0">
                <a:latin typeface="Consolas" panose="020B0609020204030204" pitchFamily="49" charset="0"/>
              </a:rPr>
              <a:t> în nicio formă de </a:t>
            </a:r>
            <a:r>
              <a:rPr lang="ro-RO" sz="2000" dirty="0" err="1" smtClean="0">
                <a:latin typeface="Consolas" panose="020B0609020204030204" pitchFamily="49" charset="0"/>
              </a:rPr>
              <a:t>învăţământ</a:t>
            </a:r>
            <a:endParaRPr lang="ro-RO" sz="2000" dirty="0" smtClean="0">
              <a:latin typeface="Consolas" panose="020B0609020204030204" pitchFamily="49" charset="0"/>
            </a:endParaRPr>
          </a:p>
          <a:p>
            <a:r>
              <a:rPr lang="ro-RO" sz="2000" dirty="0">
                <a:latin typeface="Consolas" panose="020B0609020204030204" pitchFamily="49" charset="0"/>
              </a:rPr>
              <a:t>cele mai mari "</a:t>
            </a:r>
            <a:r>
              <a:rPr lang="ro-RO" sz="2000" dirty="0" err="1">
                <a:latin typeface="Consolas" panose="020B0609020204030204" pitchFamily="49" charset="0"/>
              </a:rPr>
              <a:t>şanse</a:t>
            </a:r>
            <a:r>
              <a:rPr lang="ro-RO" sz="2000" dirty="0">
                <a:latin typeface="Consolas" panose="020B0609020204030204" pitchFamily="49" charset="0"/>
              </a:rPr>
              <a:t>" de integrare - conform gradului de </a:t>
            </a:r>
            <a:r>
              <a:rPr lang="ro-RO" sz="2000" dirty="0" err="1">
                <a:latin typeface="Consolas" panose="020B0609020204030204" pitchFamily="49" charset="0"/>
              </a:rPr>
              <a:t>toleranţă</a:t>
            </a:r>
            <a:r>
              <a:rPr lang="ro-RO" sz="2000" dirty="0">
                <a:latin typeface="Consolas" panose="020B0609020204030204" pitchFamily="49" charset="0"/>
              </a:rPr>
              <a:t> </a:t>
            </a:r>
            <a:r>
              <a:rPr lang="ro-RO" sz="2000" dirty="0" smtClean="0">
                <a:latin typeface="Consolas" panose="020B0609020204030204" pitchFamily="49" charset="0"/>
              </a:rPr>
              <a:t>îl </a:t>
            </a:r>
            <a:r>
              <a:rPr lang="ro-RO" sz="2000" dirty="0">
                <a:latin typeface="Consolas" panose="020B0609020204030204" pitchFamily="49" charset="0"/>
              </a:rPr>
              <a:t>au copiii cu </a:t>
            </a:r>
            <a:r>
              <a:rPr lang="ro-RO" sz="2000" dirty="0" err="1">
                <a:latin typeface="Consolas" panose="020B0609020204030204" pitchFamily="49" charset="0"/>
              </a:rPr>
              <a:t>deficienţe</a:t>
            </a:r>
            <a:r>
              <a:rPr lang="ro-RO" sz="2000" dirty="0">
                <a:latin typeface="Consolas" panose="020B0609020204030204" pitchFamily="49" charset="0"/>
              </a:rPr>
              <a:t> de </a:t>
            </a:r>
            <a:r>
              <a:rPr lang="ro-RO" sz="2000" dirty="0" smtClean="0">
                <a:latin typeface="Consolas" panose="020B0609020204030204" pitchFamily="49" charset="0"/>
              </a:rPr>
              <a:t>mobilitate</a:t>
            </a:r>
          </a:p>
          <a:p>
            <a:r>
              <a:rPr lang="ro-RO" sz="2000" dirty="0">
                <a:latin typeface="Consolas" panose="020B0609020204030204" pitchFamily="49" charset="0"/>
              </a:rPr>
              <a:t>cel mai scăzut nivel de </a:t>
            </a:r>
            <a:r>
              <a:rPr lang="ro-RO" sz="2000" dirty="0" err="1">
                <a:latin typeface="Consolas" panose="020B0609020204030204" pitchFamily="49" charset="0"/>
              </a:rPr>
              <a:t>toleranţă</a:t>
            </a:r>
            <a:r>
              <a:rPr lang="ro-RO" sz="2000" dirty="0">
                <a:latin typeface="Consolas" panose="020B0609020204030204" pitchFamily="49" charset="0"/>
              </a:rPr>
              <a:t> </a:t>
            </a:r>
            <a:r>
              <a:rPr lang="ro-RO" sz="2000" dirty="0" err="1">
                <a:latin typeface="Consolas" panose="020B0609020204030204" pitchFamily="49" charset="0"/>
              </a:rPr>
              <a:t>faţă</a:t>
            </a:r>
            <a:r>
              <a:rPr lang="ro-RO" sz="2000" dirty="0">
                <a:latin typeface="Consolas" panose="020B0609020204030204" pitchFamily="49" charset="0"/>
              </a:rPr>
              <a:t> de integrarea în sistemul </a:t>
            </a:r>
            <a:r>
              <a:rPr lang="ro-RO" sz="2000" dirty="0" err="1">
                <a:latin typeface="Consolas" panose="020B0609020204030204" pitchFamily="49" charset="0"/>
              </a:rPr>
              <a:t>educaţional</a:t>
            </a:r>
            <a:r>
              <a:rPr lang="ro-RO" sz="2000" dirty="0">
                <a:latin typeface="Consolas" panose="020B0609020204030204" pitchFamily="49" charset="0"/>
              </a:rPr>
              <a:t> de masă este manifestat </a:t>
            </a:r>
            <a:r>
              <a:rPr lang="ro-RO" sz="2000" dirty="0" err="1">
                <a:latin typeface="Consolas" panose="020B0609020204030204" pitchFamily="49" charset="0"/>
              </a:rPr>
              <a:t>faţă</a:t>
            </a:r>
            <a:r>
              <a:rPr lang="ro-RO" sz="2000" dirty="0">
                <a:latin typeface="Consolas" panose="020B0609020204030204" pitchFamily="49" charset="0"/>
              </a:rPr>
              <a:t> de copiii cu </a:t>
            </a:r>
            <a:r>
              <a:rPr lang="ro-RO" sz="2000" dirty="0" err="1">
                <a:latin typeface="Consolas" panose="020B0609020204030204" pitchFamily="49" charset="0"/>
              </a:rPr>
              <a:t>deficienţe</a:t>
            </a:r>
            <a:r>
              <a:rPr lang="ro-RO" sz="2000" dirty="0">
                <a:latin typeface="Consolas" panose="020B0609020204030204" pitchFamily="49" charset="0"/>
              </a:rPr>
              <a:t> intelectuale </a:t>
            </a:r>
            <a:endParaRPr lang="ro-RO" sz="2000" dirty="0">
              <a:latin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06225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746</TotalTime>
  <Words>339</Words>
  <Application>Microsoft Office PowerPoint</Application>
  <PresentationFormat>Expunere pe ecran (4:3)</PresentationFormat>
  <Paragraphs>21</Paragraphs>
  <Slides>4</Slides>
  <Notes>0</Notes>
  <HiddenSlides>0</HiddenSlides>
  <MMClips>0</MMClips>
  <ScaleCrop>false</ScaleCrop>
  <HeadingPairs>
    <vt:vector size="6" baseType="variant">
      <vt:variant>
        <vt:lpstr>Fonturi utilizate</vt:lpstr>
      </vt:variant>
      <vt:variant>
        <vt:i4>7</vt:i4>
      </vt:variant>
      <vt:variant>
        <vt:lpstr>Temă</vt:lpstr>
      </vt:variant>
      <vt:variant>
        <vt:i4>1</vt:i4>
      </vt:variant>
      <vt:variant>
        <vt:lpstr>Titluri diapozitive</vt:lpstr>
      </vt:variant>
      <vt:variant>
        <vt:i4>4</vt:i4>
      </vt:variant>
    </vt:vector>
  </HeadingPairs>
  <TitlesOfParts>
    <vt:vector size="12" baseType="lpstr">
      <vt:lpstr>Calibri</vt:lpstr>
      <vt:lpstr>Consolas</vt:lpstr>
      <vt:lpstr>Lucida Sans Unicode</vt:lpstr>
      <vt:lpstr>Trebuchet MS</vt:lpstr>
      <vt:lpstr>Verdana</vt:lpstr>
      <vt:lpstr>Wingdings 2</vt:lpstr>
      <vt:lpstr>Wingdings 3</vt:lpstr>
      <vt:lpstr>Concourse</vt:lpstr>
      <vt:lpstr>Prezentare PowerPoint</vt:lpstr>
      <vt:lpstr>Prezentare PowerPoint</vt:lpstr>
      <vt:lpstr>Prezentare PowerPoint</vt:lpstr>
      <vt:lpstr>Prezentare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la dezinstituționalizare la intergrare în comunitate</dc:title>
  <dc:creator>Gabriela Dima</dc:creator>
  <cp:lastModifiedBy>Utilizator Windows</cp:lastModifiedBy>
  <cp:revision>121</cp:revision>
  <cp:lastPrinted>2016-11-23T22:24:06Z</cp:lastPrinted>
  <dcterms:created xsi:type="dcterms:W3CDTF">2016-07-13T12:00:01Z</dcterms:created>
  <dcterms:modified xsi:type="dcterms:W3CDTF">2017-12-05T20:57:36Z</dcterms:modified>
</cp:coreProperties>
</file>